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notesMasterIdLst>
    <p:notesMasterId r:id="rId32"/>
  </p:notesMasterIdLst>
  <p:handoutMasterIdLst>
    <p:handoutMasterId r:id="rId33"/>
  </p:handoutMasterIdLst>
  <p:sldIdLst>
    <p:sldId id="306" r:id="rId2"/>
    <p:sldId id="378" r:id="rId3"/>
    <p:sldId id="394" r:id="rId4"/>
    <p:sldId id="395" r:id="rId5"/>
    <p:sldId id="396" r:id="rId6"/>
    <p:sldId id="412" r:id="rId7"/>
    <p:sldId id="403" r:id="rId8"/>
    <p:sldId id="404" r:id="rId9"/>
    <p:sldId id="398" r:id="rId10"/>
    <p:sldId id="399" r:id="rId11"/>
    <p:sldId id="391" r:id="rId12"/>
    <p:sldId id="384" r:id="rId13"/>
    <p:sldId id="390" r:id="rId14"/>
    <p:sldId id="413" r:id="rId15"/>
    <p:sldId id="414" r:id="rId16"/>
    <p:sldId id="393" r:id="rId17"/>
    <p:sldId id="415" r:id="rId18"/>
    <p:sldId id="417" r:id="rId19"/>
    <p:sldId id="380" r:id="rId20"/>
    <p:sldId id="381" r:id="rId21"/>
    <p:sldId id="382" r:id="rId22"/>
    <p:sldId id="402" r:id="rId23"/>
    <p:sldId id="405" r:id="rId24"/>
    <p:sldId id="416" r:id="rId25"/>
    <p:sldId id="407" r:id="rId26"/>
    <p:sldId id="408" r:id="rId27"/>
    <p:sldId id="409" r:id="rId28"/>
    <p:sldId id="410" r:id="rId29"/>
    <p:sldId id="411" r:id="rId30"/>
    <p:sldId id="360" r:id="rId31"/>
  </p:sldIdLst>
  <p:sldSz cx="9144000" cy="6858000" type="screen4x3"/>
  <p:notesSz cx="6797675" cy="987425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Švoma Jaroslav Mgr." initials="JŠ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3" autoAdjust="0"/>
    <p:restoredTop sz="78315" autoAdjust="0"/>
  </p:normalViewPr>
  <p:slideViewPr>
    <p:cSldViewPr>
      <p:cViewPr varScale="1">
        <p:scale>
          <a:sx n="104" d="100"/>
          <a:sy n="104" d="100"/>
        </p:scale>
        <p:origin x="-9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List_aplikac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cs-CZ"/>
  <c:chart>
    <c:plotArea>
      <c:layout/>
      <c:lineChart>
        <c:grouping val="standard"/>
        <c:ser>
          <c:idx val="0"/>
          <c:order val="0"/>
          <c:tx>
            <c:strRef>
              <c:f>Hárok1!$B$1</c:f>
              <c:strCache>
                <c:ptCount val="1"/>
                <c:pt idx="0">
                  <c:v>Fiktivní sňatek</c:v>
                </c:pt>
              </c:strCache>
            </c:strRef>
          </c:tx>
          <c:marker>
            <c:symbol val="none"/>
          </c:marker>
          <c:cat>
            <c:strRef>
              <c:f>Hárok1!$A$2:$A$5</c:f>
              <c:strCache>
                <c:ptCount val="4"/>
                <c:pt idx="0">
                  <c:v>Rok 2009</c:v>
                </c:pt>
                <c:pt idx="1">
                  <c:v>Rok 2010</c:v>
                </c:pt>
                <c:pt idx="2">
                  <c:v>Rok 2011</c:v>
                </c:pt>
                <c:pt idx="3">
                  <c:v>Rok 2012</c:v>
                </c:pt>
              </c:strCache>
            </c:strRef>
          </c:cat>
          <c:val>
            <c:numRef>
              <c:f>Hárok1!$B$2:$B$5</c:f>
              <c:numCache>
                <c:formatCode>General</c:formatCode>
                <c:ptCount val="4"/>
                <c:pt idx="0">
                  <c:v>36</c:v>
                </c:pt>
                <c:pt idx="1">
                  <c:v>42</c:v>
                </c:pt>
                <c:pt idx="2">
                  <c:v>77</c:v>
                </c:pt>
                <c:pt idx="3">
                  <c:v>51</c:v>
                </c:pt>
              </c:numCache>
            </c:numRef>
          </c:val>
        </c:ser>
        <c:ser>
          <c:idx val="1"/>
          <c:order val="1"/>
          <c:tx>
            <c:strRef>
              <c:f>Hárok1!$C$1</c:f>
              <c:strCache>
                <c:ptCount val="1"/>
                <c:pt idx="0">
                  <c:v>Účelové otcovství</c:v>
                </c:pt>
              </c:strCache>
            </c:strRef>
          </c:tx>
          <c:marker>
            <c:symbol val="none"/>
          </c:marker>
          <c:cat>
            <c:strRef>
              <c:f>Hárok1!$A$2:$A$5</c:f>
              <c:strCache>
                <c:ptCount val="4"/>
                <c:pt idx="0">
                  <c:v>Rok 2009</c:v>
                </c:pt>
                <c:pt idx="1">
                  <c:v>Rok 2010</c:v>
                </c:pt>
                <c:pt idx="2">
                  <c:v>Rok 2011</c:v>
                </c:pt>
                <c:pt idx="3">
                  <c:v>Rok 2012</c:v>
                </c:pt>
              </c:strCache>
            </c:strRef>
          </c:cat>
          <c:val>
            <c:numRef>
              <c:f>Hárok1!$C$2:$C$5</c:f>
              <c:numCache>
                <c:formatCode>General</c:formatCode>
                <c:ptCount val="4"/>
                <c:pt idx="0">
                  <c:v>33</c:v>
                </c:pt>
                <c:pt idx="1">
                  <c:v>14</c:v>
                </c:pt>
                <c:pt idx="2">
                  <c:v>20</c:v>
                </c:pt>
                <c:pt idx="3">
                  <c:v>64</c:v>
                </c:pt>
              </c:numCache>
            </c:numRef>
          </c:val>
        </c:ser>
        <c:marker val="1"/>
        <c:axId val="81974400"/>
        <c:axId val="81975936"/>
      </c:lineChart>
      <c:catAx>
        <c:axId val="81974400"/>
        <c:scaling>
          <c:orientation val="minMax"/>
        </c:scaling>
        <c:axPos val="b"/>
        <c:tickLblPos val="nextTo"/>
        <c:crossAx val="81975936"/>
        <c:crosses val="autoZero"/>
        <c:auto val="1"/>
        <c:lblAlgn val="ctr"/>
        <c:lblOffset val="100"/>
      </c:catAx>
      <c:valAx>
        <c:axId val="81975936"/>
        <c:scaling>
          <c:orientation val="minMax"/>
        </c:scaling>
        <c:axPos val="l"/>
        <c:majorGridlines/>
        <c:numFmt formatCode="General" sourceLinked="1"/>
        <c:tickLblPos val="nextTo"/>
        <c:crossAx val="81974400"/>
        <c:crosses val="autoZero"/>
        <c:crossBetween val="between"/>
      </c:valAx>
    </c:plotArea>
    <c:legend>
      <c:legendPos val="r"/>
      <c:layout/>
    </c:legend>
    <c:plotVisOnly val="1"/>
  </c:chart>
  <c:txPr>
    <a:bodyPr/>
    <a:lstStyle/>
    <a:p>
      <a:pPr>
        <a:defRPr sz="1800"/>
      </a:pPr>
      <a:endParaRPr lang="cs-CZ"/>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1" y="1"/>
            <a:ext cx="2945659" cy="494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Lucida Sans Unicode" pitchFamily="34" charset="0"/>
                <a:cs typeface="+mn-cs"/>
              </a:defRPr>
            </a:lvl1pPr>
          </a:lstStyle>
          <a:p>
            <a:pPr>
              <a:defRPr/>
            </a:pPr>
            <a:endParaRPr lang="cs-CZ"/>
          </a:p>
        </p:txBody>
      </p:sp>
      <p:sp>
        <p:nvSpPr>
          <p:cNvPr id="50179" name="Rectangle 3"/>
          <p:cNvSpPr>
            <a:spLocks noGrp="1" noChangeArrowheads="1"/>
          </p:cNvSpPr>
          <p:nvPr>
            <p:ph type="dt" sz="quarter" idx="1"/>
          </p:nvPr>
        </p:nvSpPr>
        <p:spPr bwMode="auto">
          <a:xfrm>
            <a:off x="3850444" y="1"/>
            <a:ext cx="2945659" cy="494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Lucida Sans Unicode" pitchFamily="34" charset="0"/>
                <a:cs typeface="+mn-cs"/>
              </a:defRPr>
            </a:lvl1pPr>
          </a:lstStyle>
          <a:p>
            <a:pPr>
              <a:defRPr/>
            </a:pPr>
            <a:fld id="{4ED19EAB-DB84-4114-9C91-A5A67F57EA97}" type="datetimeFigureOut">
              <a:rPr lang="cs-CZ"/>
              <a:pPr>
                <a:defRPr/>
              </a:pPr>
              <a:t>29.11.2013</a:t>
            </a:fld>
            <a:endParaRPr lang="cs-CZ"/>
          </a:p>
        </p:txBody>
      </p:sp>
      <p:sp>
        <p:nvSpPr>
          <p:cNvPr id="50180" name="Rectangle 4"/>
          <p:cNvSpPr>
            <a:spLocks noGrp="1" noChangeArrowheads="1"/>
          </p:cNvSpPr>
          <p:nvPr>
            <p:ph type="ftr" sz="quarter" idx="2"/>
          </p:nvPr>
        </p:nvSpPr>
        <p:spPr bwMode="auto">
          <a:xfrm>
            <a:off x="1" y="9378515"/>
            <a:ext cx="2945659" cy="4940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Lucida Sans Unicode" pitchFamily="34" charset="0"/>
                <a:cs typeface="+mn-cs"/>
              </a:defRPr>
            </a:lvl1pPr>
          </a:lstStyle>
          <a:p>
            <a:pPr>
              <a:defRPr/>
            </a:pPr>
            <a:endParaRPr lang="cs-CZ"/>
          </a:p>
        </p:txBody>
      </p:sp>
      <p:sp>
        <p:nvSpPr>
          <p:cNvPr id="50181" name="Rectangle 5"/>
          <p:cNvSpPr>
            <a:spLocks noGrp="1" noChangeArrowheads="1"/>
          </p:cNvSpPr>
          <p:nvPr>
            <p:ph type="sldNum" sz="quarter" idx="3"/>
          </p:nvPr>
        </p:nvSpPr>
        <p:spPr bwMode="auto">
          <a:xfrm>
            <a:off x="3850444" y="9378515"/>
            <a:ext cx="2945659" cy="4940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Lucida Sans Unicode" pitchFamily="34" charset="0"/>
                <a:cs typeface="+mn-cs"/>
              </a:defRPr>
            </a:lvl1pPr>
          </a:lstStyle>
          <a:p>
            <a:pPr>
              <a:defRPr/>
            </a:pPr>
            <a:fld id="{40E8AC66-C181-40DE-A233-0D1FEB9003DC}" type="slidenum">
              <a:rPr lang="cs-CZ"/>
              <a:pPr>
                <a:defRPr/>
              </a:pPr>
              <a:t>‹#›</a:t>
            </a:fld>
            <a:endParaRPr lang="cs-CZ"/>
          </a:p>
        </p:txBody>
      </p:sp>
    </p:spTree>
    <p:extLst>
      <p:ext uri="{BB962C8B-B14F-4D97-AF65-F5344CB8AC3E}">
        <p14:creationId xmlns:p14="http://schemas.microsoft.com/office/powerpoint/2010/main" xmlns="" val="2046694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1"/>
            <a:ext cx="2945659" cy="494050"/>
          </a:xfrm>
          <a:prstGeom prst="rect">
            <a:avLst/>
          </a:prstGeom>
        </p:spPr>
        <p:txBody>
          <a:bodyPr vert="horz" lIns="91440" tIns="45720" rIns="91440" bIns="45720" rtlCol="0"/>
          <a:lstStyle>
            <a:lvl1pPr algn="l">
              <a:defRPr sz="1200">
                <a:cs typeface="+mn-cs"/>
              </a:defRPr>
            </a:lvl1pPr>
          </a:lstStyle>
          <a:p>
            <a:pPr>
              <a:defRPr/>
            </a:pPr>
            <a:endParaRPr lang="cs-CZ"/>
          </a:p>
        </p:txBody>
      </p:sp>
      <p:sp>
        <p:nvSpPr>
          <p:cNvPr id="3" name="Zástupný symbol pro datum 2"/>
          <p:cNvSpPr>
            <a:spLocks noGrp="1"/>
          </p:cNvSpPr>
          <p:nvPr>
            <p:ph type="dt" idx="1"/>
          </p:nvPr>
        </p:nvSpPr>
        <p:spPr>
          <a:xfrm>
            <a:off x="3850444" y="1"/>
            <a:ext cx="2945659" cy="494050"/>
          </a:xfrm>
          <a:prstGeom prst="rect">
            <a:avLst/>
          </a:prstGeom>
        </p:spPr>
        <p:txBody>
          <a:bodyPr vert="horz" lIns="91440" tIns="45720" rIns="91440" bIns="45720" rtlCol="0"/>
          <a:lstStyle>
            <a:lvl1pPr algn="r">
              <a:defRPr sz="1200">
                <a:cs typeface="+mn-cs"/>
              </a:defRPr>
            </a:lvl1pPr>
          </a:lstStyle>
          <a:p>
            <a:pPr>
              <a:defRPr/>
            </a:pPr>
            <a:fld id="{C62A5E4D-E286-4433-9875-8F987A726396}" type="datetimeFigureOut">
              <a:rPr lang="cs-CZ"/>
              <a:pPr>
                <a:defRPr/>
              </a:pPr>
              <a:t>29.11.2013</a:t>
            </a:fld>
            <a:endParaRPr lang="cs-CZ"/>
          </a:p>
        </p:txBody>
      </p:sp>
      <p:sp>
        <p:nvSpPr>
          <p:cNvPr id="4" name="Zástupný symbol pro obrázek snímku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79768" y="4690944"/>
            <a:ext cx="5438140" cy="4443076"/>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1" y="9378515"/>
            <a:ext cx="2945659" cy="494050"/>
          </a:xfrm>
          <a:prstGeom prst="rect">
            <a:avLst/>
          </a:prstGeom>
        </p:spPr>
        <p:txBody>
          <a:bodyPr vert="horz" lIns="91440" tIns="45720" rIns="91440" bIns="45720" rtlCol="0" anchor="b"/>
          <a:lstStyle>
            <a:lvl1pPr algn="l">
              <a:defRPr sz="1200">
                <a:cs typeface="+mn-cs"/>
              </a:defRPr>
            </a:lvl1pPr>
          </a:lstStyle>
          <a:p>
            <a:pPr>
              <a:defRPr/>
            </a:pPr>
            <a:endParaRPr lang="cs-CZ"/>
          </a:p>
        </p:txBody>
      </p:sp>
      <p:sp>
        <p:nvSpPr>
          <p:cNvPr id="7" name="Zástupný symbol pro číslo snímku 6"/>
          <p:cNvSpPr>
            <a:spLocks noGrp="1"/>
          </p:cNvSpPr>
          <p:nvPr>
            <p:ph type="sldNum" sz="quarter" idx="5"/>
          </p:nvPr>
        </p:nvSpPr>
        <p:spPr>
          <a:xfrm>
            <a:off x="3850444" y="9378515"/>
            <a:ext cx="2945659" cy="494050"/>
          </a:xfrm>
          <a:prstGeom prst="rect">
            <a:avLst/>
          </a:prstGeom>
        </p:spPr>
        <p:txBody>
          <a:bodyPr vert="horz" lIns="91440" tIns="45720" rIns="91440" bIns="45720" rtlCol="0" anchor="b"/>
          <a:lstStyle>
            <a:lvl1pPr algn="r">
              <a:defRPr sz="1200">
                <a:cs typeface="+mn-cs"/>
              </a:defRPr>
            </a:lvl1pPr>
          </a:lstStyle>
          <a:p>
            <a:pPr>
              <a:defRPr/>
            </a:pPr>
            <a:fld id="{C0E48D86-B376-47A5-BC66-226079CA0D0C}" type="slidenum">
              <a:rPr lang="cs-CZ"/>
              <a:pPr>
                <a:defRPr/>
              </a:pPr>
              <a:t>‹#›</a:t>
            </a:fld>
            <a:endParaRPr lang="cs-CZ"/>
          </a:p>
        </p:txBody>
      </p:sp>
    </p:spTree>
    <p:extLst>
      <p:ext uri="{BB962C8B-B14F-4D97-AF65-F5344CB8AC3E}">
        <p14:creationId xmlns:p14="http://schemas.microsoft.com/office/powerpoint/2010/main" xmlns="" val="17765490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Zástupný symbol pro obrázek snímku 1"/>
          <p:cNvSpPr>
            <a:spLocks noGrp="1" noRot="1" noChangeAspect="1"/>
          </p:cNvSpPr>
          <p:nvPr>
            <p:ph type="sldImg"/>
          </p:nvPr>
        </p:nvSpPr>
        <p:spPr bwMode="auto">
          <a:noFill/>
          <a:ln>
            <a:solidFill>
              <a:srgbClr val="000000"/>
            </a:solidFill>
            <a:miter lim="800000"/>
            <a:headEnd/>
            <a:tailEnd/>
          </a:ln>
        </p:spPr>
      </p:sp>
      <p:sp>
        <p:nvSpPr>
          <p:cNvPr id="18434"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18435"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172B38-F7D4-4F01-B45E-057BA35C9490}" type="slidenum">
              <a:rPr lang="cs-CZ" smtClean="0">
                <a:cs typeface="Arial" charset="0"/>
              </a:rPr>
              <a:pPr/>
              <a:t>2</a:t>
            </a:fld>
            <a:endParaRPr lang="cs-CZ"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C0E48D86-B376-47A5-BC66-226079CA0D0C}" type="slidenum">
              <a:rPr lang="cs-CZ" smtClean="0"/>
              <a:pPr>
                <a:defRPr/>
              </a:pPr>
              <a:t>13</a:t>
            </a:fld>
            <a:endParaRPr lang="cs-CZ"/>
          </a:p>
        </p:txBody>
      </p:sp>
    </p:spTree>
    <p:extLst>
      <p:ext uri="{BB962C8B-B14F-4D97-AF65-F5344CB8AC3E}">
        <p14:creationId xmlns:p14="http://schemas.microsoft.com/office/powerpoint/2010/main" xmlns="" val="2033338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smtClean="0">
                <a:solidFill>
                  <a:schemeClr val="tx1"/>
                </a:solidFill>
                <a:effectLst/>
                <a:latin typeface="+mn-lt"/>
                <a:ea typeface="+mn-ea"/>
                <a:cs typeface="+mn-cs"/>
              </a:rPr>
              <a:t>Uzavřením manželství se na straně jedné vytváří domněnka existence rodinného života mezi manžely. Na druhé straně se uzavřením manželství mezi manžely rodinný život nezakládá či nevytváří, ale je zpravidla jen stvrzením již předtím existujících skutečných osobních vazeb mezi snoubenci. Domněnka o rodinném životě založená uzavřeným manželstvím je tedy domněnkou vyvratitelnou a bude tedy záležet na skutkovém stavu zjištěném v průběhu řízení o pobytovém oprávnění, zda se případná podezření správního úřadu (např. ZÚ) dalším prověřováním podaří rozptýlit, či naopak potvrdit. Je však podle mého názoru třeba mít i na paměti, že podoba rodinného života a jeho intenzita se v praxi bude odlišovat v závislosti na délce vztahu, možnostech jeho realizace, stáří manželů, jejich sociálním, kulturním a profesním statusu. </a:t>
            </a:r>
          </a:p>
          <a:p>
            <a:endParaRPr lang="cs-CZ" sz="1200" kern="1200" dirty="0" smtClean="0">
              <a:solidFill>
                <a:schemeClr val="tx1"/>
              </a:solidFill>
              <a:effectLst/>
              <a:latin typeface="+mn-lt"/>
              <a:ea typeface="+mn-ea"/>
              <a:cs typeface="+mn-cs"/>
            </a:endParaRPr>
          </a:p>
          <a:p>
            <a:endParaRPr lang="cs-CZ" sz="1200" kern="1200" dirty="0" smtClean="0">
              <a:solidFill>
                <a:schemeClr val="tx1"/>
              </a:solidFill>
              <a:effectLst/>
              <a:latin typeface="+mn-lt"/>
              <a:ea typeface="+mn-ea"/>
              <a:cs typeface="+mn-cs"/>
            </a:endParaRP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Rodinní příslušníci občanů EU/ČR mají na udělení víza nárok a omezit jej lze pouze ve výslovně uvedených případech (k tomu viz výše). Od toho se v řízení o udělení schengenského jednotného víza rodinnému příslušníkovi občana EU/ČR odvíjí i konstrukce děleného důkazního břemena (mezi žadatele a zastupitelský úřad), podle které musí zastupitelský úřad v případě zamítnutí ŽOV být schopen „</a:t>
            </a:r>
            <a:r>
              <a:rPr lang="cs-CZ" sz="1200" i="1" kern="1200" dirty="0" smtClean="0">
                <a:solidFill>
                  <a:schemeClr val="tx1"/>
                </a:solidFill>
                <a:effectLst/>
                <a:latin typeface="+mn-lt"/>
                <a:ea typeface="+mn-ea"/>
                <a:cs typeface="+mn-cs"/>
              </a:rPr>
              <a:t>přesvědčivě doložit</a:t>
            </a:r>
            <a:r>
              <a:rPr lang="cs-CZ" sz="1200" kern="1200" dirty="0" smtClean="0">
                <a:solidFill>
                  <a:schemeClr val="tx1"/>
                </a:solidFill>
                <a:effectLst/>
                <a:latin typeface="+mn-lt"/>
                <a:ea typeface="+mn-ea"/>
                <a:cs typeface="+mn-cs"/>
              </a:rPr>
              <a:t>“ existenci relevantního důvodu pro zvolený postup (tj. v daném případě zneužití práv – obcházení zákona). Nemůže-li zastupitelský úřad prokázat, že manželství bylo v daném případě uzavřené výlučně za účelem získání práva volného pohybu a pobytu, měl by ŽOV vyhovět. </a:t>
            </a:r>
          </a:p>
          <a:p>
            <a:r>
              <a:rPr lang="cs-CZ" sz="1200" kern="1200" dirty="0" smtClean="0">
                <a:solidFill>
                  <a:schemeClr val="tx1"/>
                </a:solidFill>
                <a:effectLst/>
                <a:latin typeface="+mn-lt"/>
                <a:ea typeface="+mn-ea"/>
                <a:cs typeface="+mn-cs"/>
              </a:rPr>
              <a:t>Vizte str. 92 Vízové příručky</a:t>
            </a:r>
          </a:p>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C0E48D86-B376-47A5-BC66-226079CA0D0C}" type="slidenum">
              <a:rPr lang="cs-CZ" smtClean="0"/>
              <a:pPr>
                <a:defRPr/>
              </a:pPr>
              <a:t>15</a:t>
            </a:fld>
            <a:endParaRPr lang="cs-CZ"/>
          </a:p>
        </p:txBody>
      </p:sp>
    </p:spTree>
    <p:extLst>
      <p:ext uri="{BB962C8B-B14F-4D97-AF65-F5344CB8AC3E}">
        <p14:creationId xmlns:p14="http://schemas.microsoft.com/office/powerpoint/2010/main" xmlns="" val="4010941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smtClean="0">
                <a:solidFill>
                  <a:schemeClr val="tx1"/>
                </a:solidFill>
                <a:effectLst/>
                <a:latin typeface="+mn-lt"/>
                <a:ea typeface="+mn-ea"/>
                <a:cs typeface="+mn-cs"/>
              </a:rPr>
              <a:t>Uzavřením manželství se na straně jedné vytváří domněnka existence rodinného života mezi manžely. Na druhé straně se uzavřením manželství mezi manžely rodinný život nezakládá či nevytváří, ale je zpravidla jen stvrzením již předtím existujících skutečných osobních vazeb mezi snoubenci. Domněnka o rodinném životě založená uzavřeným manželstvím je tedy domněnkou vyvratitelnou a bude tedy záležet na skutkovém stavu zjištěném v průběhu řízení o pobytovém oprávnění, zda se případná podezření správního úřadu (např. ZÚ) dalším prověřováním podaří rozptýlit, či naopak potvrdit. Je však podle mého názoru třeba mít i na paměti, že podoba rodinného života a jeho intenzita se v praxi bude odlišovat v závislosti na délce vztahu, možnostech jeho realizace, stáří manželů, jejich sociálním, kulturním a profesním statusu. </a:t>
            </a:r>
          </a:p>
          <a:p>
            <a:endParaRPr lang="cs-CZ" sz="1200" kern="1200" dirty="0" smtClean="0">
              <a:solidFill>
                <a:schemeClr val="tx1"/>
              </a:solidFill>
              <a:effectLst/>
              <a:latin typeface="+mn-lt"/>
              <a:ea typeface="+mn-ea"/>
              <a:cs typeface="+mn-cs"/>
            </a:endParaRPr>
          </a:p>
          <a:p>
            <a:endParaRPr lang="cs-CZ" sz="1200" kern="1200" dirty="0" smtClean="0">
              <a:solidFill>
                <a:schemeClr val="tx1"/>
              </a:solidFill>
              <a:effectLst/>
              <a:latin typeface="+mn-lt"/>
              <a:ea typeface="+mn-ea"/>
              <a:cs typeface="+mn-cs"/>
            </a:endParaRP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Rodinní příslušníci občanů EU/ČR mají na udělení víza nárok a omezit jej lze pouze ve výslovně uvedených případech (k tomu viz výše). Od toho se v řízení o udělení schengenského jednotného víza rodinnému příslušníkovi občana EU/ČR odvíjí i konstrukce děleného důkazního břemena (mezi žadatele a zastupitelský úřad), podle které musí zastupitelský úřad v případě zamítnutí ŽOV být schopen „</a:t>
            </a:r>
            <a:r>
              <a:rPr lang="cs-CZ" sz="1200" i="1" kern="1200" dirty="0" smtClean="0">
                <a:solidFill>
                  <a:schemeClr val="tx1"/>
                </a:solidFill>
                <a:effectLst/>
                <a:latin typeface="+mn-lt"/>
                <a:ea typeface="+mn-ea"/>
                <a:cs typeface="+mn-cs"/>
              </a:rPr>
              <a:t>přesvědčivě doložit</a:t>
            </a:r>
            <a:r>
              <a:rPr lang="cs-CZ" sz="1200" kern="1200" dirty="0" smtClean="0">
                <a:solidFill>
                  <a:schemeClr val="tx1"/>
                </a:solidFill>
                <a:effectLst/>
                <a:latin typeface="+mn-lt"/>
                <a:ea typeface="+mn-ea"/>
                <a:cs typeface="+mn-cs"/>
              </a:rPr>
              <a:t>“ existenci relevantního důvodu pro zvolený postup (tj. v daném případě zneužití práv – obcházení zákona). Nemůže-li zastupitelský úřad prokázat, že manželství bylo v daném případě uzavřené výlučně za účelem získání práva volného pohybu a pobytu, měl by ŽOV vyhovět. </a:t>
            </a:r>
          </a:p>
          <a:p>
            <a:r>
              <a:rPr lang="cs-CZ" sz="1200" kern="1200" dirty="0" smtClean="0">
                <a:solidFill>
                  <a:schemeClr val="tx1"/>
                </a:solidFill>
                <a:effectLst/>
                <a:latin typeface="+mn-lt"/>
                <a:ea typeface="+mn-ea"/>
                <a:cs typeface="+mn-cs"/>
              </a:rPr>
              <a:t>Vizte str. 92 Vízové příručky</a:t>
            </a:r>
          </a:p>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C0E48D86-B376-47A5-BC66-226079CA0D0C}" type="slidenum">
              <a:rPr lang="cs-CZ" smtClean="0"/>
              <a:pPr>
                <a:defRPr/>
              </a:pPr>
              <a:t>16</a:t>
            </a:fld>
            <a:endParaRPr lang="cs-CZ"/>
          </a:p>
        </p:txBody>
      </p:sp>
    </p:spTree>
    <p:extLst>
      <p:ext uri="{BB962C8B-B14F-4D97-AF65-F5344CB8AC3E}">
        <p14:creationId xmlns:p14="http://schemas.microsoft.com/office/powerpoint/2010/main" xmlns="" val="4010941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cs-CZ" sz="1200" b="1" dirty="0" smtClean="0"/>
              <a:t>napomáhání k nelegálnímu pobytu nebo překročení hranic </a:t>
            </a:r>
            <a:r>
              <a:rPr lang="cs-CZ" sz="1200" dirty="0" smtClean="0"/>
              <a:t>Zdroj : Policie ČR, Služba cizinecké policie</a:t>
            </a:r>
          </a:p>
          <a:p>
            <a:endParaRPr lang="cs-CZ" sz="1200" b="1" dirty="0" smtClean="0"/>
          </a:p>
          <a:p>
            <a:r>
              <a:rPr lang="cs-CZ" sz="1200" dirty="0" smtClean="0"/>
              <a:t>„</a:t>
            </a:r>
            <a:r>
              <a:rPr lang="cs-CZ" sz="1200" i="1" dirty="0" smtClean="0"/>
              <a:t>zapsání cizince jako otce do rodného listu dítěte za úplatu nebo organizování této činnosti</a:t>
            </a:r>
            <a:r>
              <a:rPr lang="cs-CZ" sz="1200" dirty="0" smtClean="0"/>
              <a:t>.“</a:t>
            </a:r>
            <a:endParaRPr lang="cs-CZ" sz="1200" i="1" dirty="0" smtClean="0"/>
          </a:p>
          <a:p>
            <a:r>
              <a:rPr lang="cs-CZ" sz="1200" b="1" dirty="0" smtClean="0"/>
              <a:t>- </a:t>
            </a:r>
            <a:r>
              <a:rPr lang="cs-CZ" sz="1200" dirty="0" smtClean="0"/>
              <a:t>porovnání roku 2009/2010: rok 2009: celkem 197 osob, z toho fiktivní sňatek 36 osob (18,3%), účelové otcovství 33 osob (16,8%)</a:t>
            </a:r>
          </a:p>
          <a:p>
            <a:r>
              <a:rPr lang="cs-CZ" sz="1200" dirty="0" smtClean="0"/>
              <a:t>Rok 2010 : celkem 140 osob, fiktivní sňatek 42 osob (30%), účelové otcovství 14 osob (10%)</a:t>
            </a:r>
          </a:p>
          <a:p>
            <a:r>
              <a:rPr lang="cs-CZ" sz="1200" dirty="0" smtClean="0"/>
              <a:t>Rok 2011: celkem 111 osob, fiktivní sňatek 77 osob, účelové otcovství 20 osob</a:t>
            </a:r>
          </a:p>
          <a:p>
            <a:r>
              <a:rPr lang="cs-CZ" sz="1200" dirty="0" smtClean="0"/>
              <a:t>Rok 2012 : celkem 172 osob, fiktivní manželství 51 osob, účelové otcovství 64 osob</a:t>
            </a:r>
          </a:p>
          <a:p>
            <a:endParaRPr lang="cs-CZ" dirty="0"/>
          </a:p>
        </p:txBody>
      </p:sp>
      <p:sp>
        <p:nvSpPr>
          <p:cNvPr id="4" name="Zástupný symbol pro číslo snímku 3"/>
          <p:cNvSpPr>
            <a:spLocks noGrp="1"/>
          </p:cNvSpPr>
          <p:nvPr>
            <p:ph type="sldNum" sz="quarter" idx="10"/>
          </p:nvPr>
        </p:nvSpPr>
        <p:spPr/>
        <p:txBody>
          <a:bodyPr/>
          <a:lstStyle/>
          <a:p>
            <a:pPr>
              <a:defRPr/>
            </a:pPr>
            <a:fld id="{C0E48D86-B376-47A5-BC66-226079CA0D0C}" type="slidenum">
              <a:rPr lang="cs-CZ" smtClean="0"/>
              <a:pPr>
                <a:defRPr/>
              </a:pPr>
              <a:t>24</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8" name="Zástupný symbol dátumu 27"/>
          <p:cNvSpPr>
            <a:spLocks noGrp="1"/>
          </p:cNvSpPr>
          <p:nvPr>
            <p:ph type="dt" sz="half" idx="10"/>
          </p:nvPr>
        </p:nvSpPr>
        <p:spPr/>
        <p:txBody>
          <a:bodyPr/>
          <a:lstStyle>
            <a:extLst/>
          </a:lstStyle>
          <a:p>
            <a:pPr>
              <a:defRPr/>
            </a:pPr>
            <a:fld id="{C99428B5-36A8-4C0B-AB1C-7575644B68BD}" type="datetimeFigureOut">
              <a:rPr lang="cs-CZ" smtClean="0"/>
              <a:pPr>
                <a:defRPr/>
              </a:pPr>
              <a:t>29.11.2013</a:t>
            </a:fld>
            <a:endParaRPr lang="cs-CZ"/>
          </a:p>
        </p:txBody>
      </p:sp>
      <p:sp>
        <p:nvSpPr>
          <p:cNvPr id="17" name="Zástupný symbol päty 16"/>
          <p:cNvSpPr>
            <a:spLocks noGrp="1"/>
          </p:cNvSpPr>
          <p:nvPr>
            <p:ph type="ftr" sz="quarter" idx="11"/>
          </p:nvPr>
        </p:nvSpPr>
        <p:spPr/>
        <p:txBody>
          <a:bodyPr/>
          <a:lstStyle>
            <a:extLst/>
          </a:lstStyle>
          <a:p>
            <a:pPr>
              <a:defRPr/>
            </a:pPr>
            <a:endParaRPr lang="cs-CZ"/>
          </a:p>
        </p:txBody>
      </p:sp>
      <p:sp>
        <p:nvSpPr>
          <p:cNvPr id="29" name="Zástupný symbol čísla snímky 28"/>
          <p:cNvSpPr>
            <a:spLocks noGrp="1"/>
          </p:cNvSpPr>
          <p:nvPr>
            <p:ph type="sldNum" sz="quarter" idx="12"/>
          </p:nvPr>
        </p:nvSpPr>
        <p:spPr/>
        <p:txBody>
          <a:bodyPr/>
          <a:lstStyle>
            <a:extLst/>
          </a:lstStyle>
          <a:p>
            <a:pPr>
              <a:defRPr/>
            </a:pPr>
            <a:fld id="{574E9ADB-3569-4980-97A0-32BB385F6754}" type="slidenum">
              <a:rPr lang="cs-CZ" smtClean="0"/>
              <a:pPr>
                <a:defRPr/>
              </a:pPr>
              <a:t>‹#›</a:t>
            </a:fld>
            <a:endParaRPr lang="cs-CZ"/>
          </a:p>
        </p:txBody>
      </p:sp>
      <p:sp>
        <p:nvSpPr>
          <p:cNvPr id="32" name="Obdĺžnik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Obdĺžnik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Obdĺžnik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Obdĺžnik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Obdĺžnik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Nadpis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sk-SK" smtClean="0"/>
              <a:t>Kliknite sem a upravte štýl predlohy nadpisov.</a:t>
            </a:r>
            <a:endParaRPr kumimoji="0" lang="en-US"/>
          </a:p>
        </p:txBody>
      </p:sp>
      <p:sp>
        <p:nvSpPr>
          <p:cNvPr id="9" name="Podnadpis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k-SK" smtClean="0"/>
              <a:t>Kliknite sem a upravte štýl predlohy podnadpisov.</a:t>
            </a:r>
            <a:endParaRPr kumimoji="0" lang="en-US"/>
          </a:p>
        </p:txBody>
      </p:sp>
      <p:sp>
        <p:nvSpPr>
          <p:cNvPr id="56" name="Obdĺžnik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Obdĺžnik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Obdĺžnik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Obdĺžnik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pPr>
              <a:defRPr/>
            </a:pPr>
            <a:fld id="{63F64080-06FC-4023-BF35-BC627FB765C6}" type="datetimeFigureOut">
              <a:rPr lang="cs-CZ" smtClean="0"/>
              <a:pPr>
                <a:defRPr/>
              </a:pPr>
              <a:t>29.11.2013</a:t>
            </a:fld>
            <a:endParaRPr lang="cs-CZ"/>
          </a:p>
        </p:txBody>
      </p:sp>
      <p:sp>
        <p:nvSpPr>
          <p:cNvPr id="5" name="Zástupný symbol päty 4"/>
          <p:cNvSpPr>
            <a:spLocks noGrp="1"/>
          </p:cNvSpPr>
          <p:nvPr>
            <p:ph type="ftr" sz="quarter" idx="11"/>
          </p:nvPr>
        </p:nvSpPr>
        <p:spPr/>
        <p:txBody>
          <a:bodyPr/>
          <a:lstStyle>
            <a:extLst/>
          </a:lstStyle>
          <a:p>
            <a:pPr>
              <a:defRPr/>
            </a:pPr>
            <a:endParaRPr lang="cs-CZ"/>
          </a:p>
        </p:txBody>
      </p:sp>
      <p:sp>
        <p:nvSpPr>
          <p:cNvPr id="6" name="Zástupný symbol čísla snímky 5"/>
          <p:cNvSpPr>
            <a:spLocks noGrp="1"/>
          </p:cNvSpPr>
          <p:nvPr>
            <p:ph type="sldNum" sz="quarter" idx="12"/>
          </p:nvPr>
        </p:nvSpPr>
        <p:spPr/>
        <p:txBody>
          <a:bodyPr/>
          <a:lstStyle>
            <a:extLst/>
          </a:lstStyle>
          <a:p>
            <a:pPr>
              <a:defRPr/>
            </a:pPr>
            <a:fld id="{9C8755F4-2C7E-41EE-B9A1-6295C3597432}" type="slidenum">
              <a:rPr lang="cs-CZ" smtClean="0"/>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9"/>
            <a:ext cx="1981200" cy="5851525"/>
          </a:xfrm>
        </p:spPr>
        <p:txBody>
          <a:bodyPr vert="eaVert" anchor="ctr"/>
          <a:lstStyle>
            <a:extLs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609600" y="274639"/>
            <a:ext cx="5867400" cy="5851525"/>
          </a:xfrm>
        </p:spPr>
        <p:txBody>
          <a:bodyPr vert="eaVert"/>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pPr>
              <a:defRPr/>
            </a:pPr>
            <a:fld id="{0931A3FE-1CB6-470C-8C08-70021533FCA6}" type="datetimeFigureOut">
              <a:rPr lang="cs-CZ" smtClean="0"/>
              <a:pPr>
                <a:defRPr/>
              </a:pPr>
              <a:t>29.11.2013</a:t>
            </a:fld>
            <a:endParaRPr lang="cs-CZ"/>
          </a:p>
        </p:txBody>
      </p:sp>
      <p:sp>
        <p:nvSpPr>
          <p:cNvPr id="5" name="Zástupný symbol päty 4"/>
          <p:cNvSpPr>
            <a:spLocks noGrp="1"/>
          </p:cNvSpPr>
          <p:nvPr>
            <p:ph type="ftr" sz="quarter" idx="11"/>
          </p:nvPr>
        </p:nvSpPr>
        <p:spPr/>
        <p:txBody>
          <a:bodyPr/>
          <a:lstStyle>
            <a:extLst/>
          </a:lstStyle>
          <a:p>
            <a:pPr>
              <a:defRPr/>
            </a:pPr>
            <a:endParaRPr lang="cs-CZ"/>
          </a:p>
        </p:txBody>
      </p:sp>
      <p:sp>
        <p:nvSpPr>
          <p:cNvPr id="6" name="Zástupný symbol čísla snímky 5"/>
          <p:cNvSpPr>
            <a:spLocks noGrp="1"/>
          </p:cNvSpPr>
          <p:nvPr>
            <p:ph type="sldNum" sz="quarter" idx="12"/>
          </p:nvPr>
        </p:nvSpPr>
        <p:spPr/>
        <p:txBody>
          <a:bodyPr/>
          <a:lstStyle>
            <a:extLst/>
          </a:lstStyle>
          <a:p>
            <a:pPr>
              <a:defRPr/>
            </a:pPr>
            <a:fld id="{9CF7E6B3-7082-4DC4-B6BE-46B49CFD50F2}" type="slidenum">
              <a:rPr lang="cs-CZ" smtClean="0"/>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obsahu 2"/>
          <p:cNvSpPr>
            <a:spLocks noGrp="1"/>
          </p:cNvSpPr>
          <p:nvPr>
            <p:ph idx="1"/>
          </p:nvPr>
        </p:nvSpPr>
        <p:spPr/>
        <p:txBody>
          <a:bodyPr/>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pPr>
              <a:defRPr/>
            </a:pPr>
            <a:fld id="{A099C1EF-D3F2-4BCD-87DB-DD4BB4B62A9E}" type="datetimeFigureOut">
              <a:rPr lang="cs-CZ" smtClean="0"/>
              <a:pPr>
                <a:defRPr/>
              </a:pPr>
              <a:t>29.11.2013</a:t>
            </a:fld>
            <a:endParaRPr lang="cs-CZ"/>
          </a:p>
        </p:txBody>
      </p:sp>
      <p:sp>
        <p:nvSpPr>
          <p:cNvPr id="5" name="Zástupný symbol päty 4"/>
          <p:cNvSpPr>
            <a:spLocks noGrp="1"/>
          </p:cNvSpPr>
          <p:nvPr>
            <p:ph type="ftr" sz="quarter" idx="11"/>
          </p:nvPr>
        </p:nvSpPr>
        <p:spPr/>
        <p:txBody>
          <a:bodyPr/>
          <a:lstStyle>
            <a:extLst/>
          </a:lstStyle>
          <a:p>
            <a:pPr>
              <a:defRPr/>
            </a:pPr>
            <a:endParaRPr lang="cs-CZ"/>
          </a:p>
        </p:txBody>
      </p:sp>
      <p:sp>
        <p:nvSpPr>
          <p:cNvPr id="6" name="Zástupný symbol čísla snímky 5"/>
          <p:cNvSpPr>
            <a:spLocks noGrp="1"/>
          </p:cNvSpPr>
          <p:nvPr>
            <p:ph type="sldNum" sz="quarter" idx="12"/>
          </p:nvPr>
        </p:nvSpPr>
        <p:spPr/>
        <p:txBody>
          <a:bodyPr/>
          <a:lstStyle>
            <a:extLst/>
          </a:lstStyle>
          <a:p>
            <a:pPr>
              <a:defRPr/>
            </a:pPr>
            <a:fld id="{92175F14-F31F-40CD-9348-A19E95D407C6}" type="slidenum">
              <a:rPr lang="cs-CZ" smtClean="0"/>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14" name="Voľná forma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Voľná forma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Voľná forma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Voľná forma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Voľná forma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Voľná forma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Voľná forma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Voľná forma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Voľná forma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Voľná forma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Voľná forma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Voľná forma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Voľná forma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Voľná forma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Voľná forma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Zástupný symbol textu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k-SK" smtClean="0"/>
              <a:t>Kliknite sem a upravte štýly predlohy textu.</a:t>
            </a:r>
          </a:p>
        </p:txBody>
      </p:sp>
      <p:sp>
        <p:nvSpPr>
          <p:cNvPr id="4" name="Zástupný symbol dátumu 3"/>
          <p:cNvSpPr>
            <a:spLocks noGrp="1"/>
          </p:cNvSpPr>
          <p:nvPr>
            <p:ph type="dt" sz="half" idx="10"/>
          </p:nvPr>
        </p:nvSpPr>
        <p:spPr/>
        <p:txBody>
          <a:bodyPr/>
          <a:lstStyle>
            <a:extLst/>
          </a:lstStyle>
          <a:p>
            <a:pPr>
              <a:defRPr/>
            </a:pPr>
            <a:fld id="{7659431F-76F9-48B9-BFE7-064188E00966}" type="datetimeFigureOut">
              <a:rPr lang="cs-CZ" smtClean="0"/>
              <a:pPr>
                <a:defRPr/>
              </a:pPr>
              <a:t>29.11.2013</a:t>
            </a:fld>
            <a:endParaRPr lang="cs-CZ"/>
          </a:p>
        </p:txBody>
      </p:sp>
      <p:sp>
        <p:nvSpPr>
          <p:cNvPr id="5" name="Zástupný symbol päty 4"/>
          <p:cNvSpPr>
            <a:spLocks noGrp="1"/>
          </p:cNvSpPr>
          <p:nvPr>
            <p:ph type="ftr" sz="quarter" idx="11"/>
          </p:nvPr>
        </p:nvSpPr>
        <p:spPr/>
        <p:txBody>
          <a:bodyPr/>
          <a:lstStyle>
            <a:extLst/>
          </a:lstStyle>
          <a:p>
            <a:pPr>
              <a:defRPr/>
            </a:pPr>
            <a:endParaRPr lang="cs-CZ"/>
          </a:p>
        </p:txBody>
      </p:sp>
      <p:sp>
        <p:nvSpPr>
          <p:cNvPr id="6" name="Zástupný symbol čísla snímky 5"/>
          <p:cNvSpPr>
            <a:spLocks noGrp="1"/>
          </p:cNvSpPr>
          <p:nvPr>
            <p:ph type="sldNum" sz="quarter" idx="12"/>
          </p:nvPr>
        </p:nvSpPr>
        <p:spPr/>
        <p:txBody>
          <a:bodyPr/>
          <a:lstStyle>
            <a:extLst/>
          </a:lstStyle>
          <a:p>
            <a:pPr>
              <a:defRPr/>
            </a:pPr>
            <a:fld id="{865B6DE4-3068-4AC7-9381-E4992161EFE9}" type="slidenum">
              <a:rPr lang="cs-CZ" smtClean="0"/>
              <a:pPr>
                <a:defRPr/>
              </a:pPr>
              <a:t>‹#›</a:t>
            </a:fld>
            <a:endParaRPr lang="cs-CZ"/>
          </a:p>
        </p:txBody>
      </p:sp>
      <p:sp>
        <p:nvSpPr>
          <p:cNvPr id="7" name="Obdĺžnik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sk-SK" smtClean="0"/>
              <a:t>Kliknite sem a upravte štýl predlohy nadpisov.</a:t>
            </a:r>
            <a:endParaRPr kumimoji="0" lang="en-US"/>
          </a:p>
        </p:txBody>
      </p:sp>
      <p:sp>
        <p:nvSpPr>
          <p:cNvPr id="8" name="Obdĺžnik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Obdĺžnik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Obdĺžnik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Obdĺžnik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Obdĺžnik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512064"/>
            <a:ext cx="8229600" cy="914400"/>
          </a:xfrm>
        </p:spPr>
        <p:txBody>
          <a:bodyPr/>
          <a:lstStyle>
            <a:extLst/>
          </a:lstStyle>
          <a:p>
            <a:r>
              <a:rPr kumimoji="0" lang="sk-SK" smtClean="0"/>
              <a:t>Kliknite sem a upravte štýl predlohy nadpisov.</a:t>
            </a:r>
            <a:endParaRPr kumimoji="0" lang="en-US"/>
          </a:p>
        </p:txBody>
      </p:sp>
      <p:sp>
        <p:nvSpPr>
          <p:cNvPr id="3" name="Zástupný symbol obsah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obsah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extLst/>
          </a:lstStyle>
          <a:p>
            <a:pPr>
              <a:defRPr/>
            </a:pPr>
            <a:fld id="{74B1BEC6-7910-46FE-98B9-EC51D82CB555}" type="datetimeFigureOut">
              <a:rPr lang="cs-CZ" smtClean="0"/>
              <a:pPr>
                <a:defRPr/>
              </a:pPr>
              <a:t>29.11.2013</a:t>
            </a:fld>
            <a:endParaRPr lang="cs-CZ"/>
          </a:p>
        </p:txBody>
      </p:sp>
      <p:sp>
        <p:nvSpPr>
          <p:cNvPr id="6" name="Zástupný symbol päty 5"/>
          <p:cNvSpPr>
            <a:spLocks noGrp="1"/>
          </p:cNvSpPr>
          <p:nvPr>
            <p:ph type="ftr" sz="quarter" idx="11"/>
          </p:nvPr>
        </p:nvSpPr>
        <p:spPr/>
        <p:txBody>
          <a:bodyPr/>
          <a:lstStyle>
            <a:extLst/>
          </a:lstStyle>
          <a:p>
            <a:pPr>
              <a:defRPr/>
            </a:pPr>
            <a:endParaRPr lang="cs-CZ"/>
          </a:p>
        </p:txBody>
      </p:sp>
      <p:sp>
        <p:nvSpPr>
          <p:cNvPr id="7" name="Zástupný symbol čísla snímky 6"/>
          <p:cNvSpPr>
            <a:spLocks noGrp="1"/>
          </p:cNvSpPr>
          <p:nvPr>
            <p:ph type="sldNum" sz="quarter" idx="12"/>
          </p:nvPr>
        </p:nvSpPr>
        <p:spPr/>
        <p:txBody>
          <a:bodyPr/>
          <a:lstStyle>
            <a:extLst/>
          </a:lstStyle>
          <a:p>
            <a:pPr>
              <a:defRPr/>
            </a:pPr>
            <a:fld id="{9764F7FD-20C5-4743-B198-006F60DB9A46}" type="slidenum">
              <a:rPr lang="cs-CZ" smtClean="0"/>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anie">
    <p:spTree>
      <p:nvGrpSpPr>
        <p:cNvPr id="1" name=""/>
        <p:cNvGrpSpPr/>
        <p:nvPr/>
      </p:nvGrpSpPr>
      <p:grpSpPr>
        <a:xfrm>
          <a:off x="0" y="0"/>
          <a:ext cx="0" cy="0"/>
          <a:chOff x="0" y="0"/>
          <a:chExt cx="0" cy="0"/>
        </a:xfrm>
      </p:grpSpPr>
      <p:sp>
        <p:nvSpPr>
          <p:cNvPr id="25" name="Obdĺžnik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504824" y="512064"/>
            <a:ext cx="7772400" cy="914400"/>
          </a:xfrm>
        </p:spPr>
        <p:txBody>
          <a:bodyPr anchor="t"/>
          <a:lstStyle>
            <a:lvl1pPr>
              <a:defRPr sz="4000"/>
            </a:lvl1pPr>
            <a:extLst/>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k-SK" smtClean="0"/>
              <a:t>Kliknite sem a upravte štýly predlohy textu.</a:t>
            </a:r>
          </a:p>
        </p:txBody>
      </p:sp>
      <p:sp>
        <p:nvSpPr>
          <p:cNvPr id="4" name="Zástupný symbol textu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k-SK" smtClean="0"/>
              <a:t>Kliknite sem a upravte štýly predlohy textu.</a:t>
            </a:r>
          </a:p>
        </p:txBody>
      </p:sp>
      <p:sp>
        <p:nvSpPr>
          <p:cNvPr id="5" name="Zástupný symbol obsah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6" name="Zástupný symbol obsah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7" name="Zástupný symbol dátumu 6"/>
          <p:cNvSpPr>
            <a:spLocks noGrp="1"/>
          </p:cNvSpPr>
          <p:nvPr>
            <p:ph type="dt" sz="half" idx="10"/>
          </p:nvPr>
        </p:nvSpPr>
        <p:spPr/>
        <p:txBody>
          <a:bodyPr/>
          <a:lstStyle>
            <a:extLst/>
          </a:lstStyle>
          <a:p>
            <a:pPr>
              <a:defRPr/>
            </a:pPr>
            <a:fld id="{CDD74D24-838A-4FDA-8B7D-D540CE6E17CA}" type="datetimeFigureOut">
              <a:rPr lang="cs-CZ" smtClean="0"/>
              <a:pPr>
                <a:defRPr/>
              </a:pPr>
              <a:t>29.11.2013</a:t>
            </a:fld>
            <a:endParaRPr lang="cs-CZ"/>
          </a:p>
        </p:txBody>
      </p:sp>
      <p:sp>
        <p:nvSpPr>
          <p:cNvPr id="8" name="Zástupný symbol päty 7"/>
          <p:cNvSpPr>
            <a:spLocks noGrp="1"/>
          </p:cNvSpPr>
          <p:nvPr>
            <p:ph type="ftr" sz="quarter" idx="11"/>
          </p:nvPr>
        </p:nvSpPr>
        <p:spPr/>
        <p:txBody>
          <a:bodyPr/>
          <a:lstStyle>
            <a:extLst/>
          </a:lstStyle>
          <a:p>
            <a:pPr>
              <a:defRPr/>
            </a:pPr>
            <a:endParaRPr lang="cs-CZ"/>
          </a:p>
        </p:txBody>
      </p:sp>
      <p:sp>
        <p:nvSpPr>
          <p:cNvPr id="9" name="Zástupný symbol čísla snímky 8"/>
          <p:cNvSpPr>
            <a:spLocks noGrp="1"/>
          </p:cNvSpPr>
          <p:nvPr>
            <p:ph type="sldNum" sz="quarter" idx="12"/>
          </p:nvPr>
        </p:nvSpPr>
        <p:spPr/>
        <p:txBody>
          <a:bodyPr/>
          <a:lstStyle>
            <a:extLst/>
          </a:lstStyle>
          <a:p>
            <a:pPr>
              <a:defRPr/>
            </a:pPr>
            <a:fld id="{5AE85DFB-D1C3-4A1A-B133-9C907F8CF190}" type="slidenum">
              <a:rPr lang="cs-CZ" smtClean="0"/>
              <a:pPr>
                <a:defRPr/>
              </a:pPr>
              <a:t>‹#›</a:t>
            </a:fld>
            <a:endParaRPr lang="cs-CZ"/>
          </a:p>
        </p:txBody>
      </p:sp>
      <p:sp>
        <p:nvSpPr>
          <p:cNvPr id="16" name="Obdĺžnik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Obdĺžnik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Obdĺžnik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Obdĺžnik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Obdĺžnik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Obdĺžnik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Obdĺžnik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Obdĺžnik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Obdĺžnik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914400" y="512064"/>
            <a:ext cx="7772400" cy="914400"/>
          </a:xfrm>
        </p:spPr>
        <p:txBody>
          <a:bodyPr/>
          <a:lstStyle>
            <a:lvl1pPr>
              <a:defRPr sz="4000" cap="none" baseline="0"/>
            </a:lvl1pPr>
            <a:extLst/>
          </a:lstStyle>
          <a:p>
            <a:r>
              <a:rPr kumimoji="0" lang="sk-SK" smtClean="0"/>
              <a:t>Kliknite sem a upravte štýl predlohy nadpisov.</a:t>
            </a:r>
            <a:endParaRPr kumimoji="0" lang="en-US"/>
          </a:p>
        </p:txBody>
      </p:sp>
      <p:sp>
        <p:nvSpPr>
          <p:cNvPr id="3" name="Zástupný symbol dátumu 2"/>
          <p:cNvSpPr>
            <a:spLocks noGrp="1"/>
          </p:cNvSpPr>
          <p:nvPr>
            <p:ph type="dt" sz="half" idx="10"/>
          </p:nvPr>
        </p:nvSpPr>
        <p:spPr/>
        <p:txBody>
          <a:bodyPr/>
          <a:lstStyle>
            <a:extLst/>
          </a:lstStyle>
          <a:p>
            <a:pPr>
              <a:defRPr/>
            </a:pPr>
            <a:fld id="{2BBCF63A-79FD-48B7-A300-7E9D20F80241}" type="datetimeFigureOut">
              <a:rPr lang="cs-CZ" smtClean="0"/>
              <a:pPr>
                <a:defRPr/>
              </a:pPr>
              <a:t>29.11.2013</a:t>
            </a:fld>
            <a:endParaRPr lang="cs-CZ"/>
          </a:p>
        </p:txBody>
      </p:sp>
      <p:sp>
        <p:nvSpPr>
          <p:cNvPr id="4" name="Zástupný symbol päty 3"/>
          <p:cNvSpPr>
            <a:spLocks noGrp="1"/>
          </p:cNvSpPr>
          <p:nvPr>
            <p:ph type="ftr" sz="quarter" idx="11"/>
          </p:nvPr>
        </p:nvSpPr>
        <p:spPr/>
        <p:txBody>
          <a:bodyPr/>
          <a:lstStyle>
            <a:extLst/>
          </a:lstStyle>
          <a:p>
            <a:pPr>
              <a:defRPr/>
            </a:pPr>
            <a:endParaRPr lang="cs-CZ"/>
          </a:p>
        </p:txBody>
      </p:sp>
      <p:sp>
        <p:nvSpPr>
          <p:cNvPr id="5" name="Zástupný symbol čísla snímky 4"/>
          <p:cNvSpPr>
            <a:spLocks noGrp="1"/>
          </p:cNvSpPr>
          <p:nvPr>
            <p:ph type="sldNum" sz="quarter" idx="12"/>
          </p:nvPr>
        </p:nvSpPr>
        <p:spPr/>
        <p:txBody>
          <a:bodyPr/>
          <a:lstStyle>
            <a:extLst/>
          </a:lstStyle>
          <a:p>
            <a:pPr>
              <a:defRPr/>
            </a:pPr>
            <a:fld id="{D9545DE7-92EA-421B-9E20-1D1D2DF16721}" type="slidenum">
              <a:rPr lang="cs-CZ" smtClean="0"/>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extLst/>
          </a:lstStyle>
          <a:p>
            <a:pPr>
              <a:defRPr/>
            </a:pPr>
            <a:fld id="{B7FD917B-9C5F-4B32-BB22-C809E3BE17DB}" type="datetimeFigureOut">
              <a:rPr lang="cs-CZ" smtClean="0"/>
              <a:pPr>
                <a:defRPr/>
              </a:pPr>
              <a:t>29.11.2013</a:t>
            </a:fld>
            <a:endParaRPr lang="cs-CZ"/>
          </a:p>
        </p:txBody>
      </p:sp>
      <p:sp>
        <p:nvSpPr>
          <p:cNvPr id="3" name="Zástupný symbol päty 2"/>
          <p:cNvSpPr>
            <a:spLocks noGrp="1"/>
          </p:cNvSpPr>
          <p:nvPr>
            <p:ph type="ftr" sz="quarter" idx="11"/>
          </p:nvPr>
        </p:nvSpPr>
        <p:spPr/>
        <p:txBody>
          <a:bodyPr/>
          <a:lstStyle>
            <a:extLst/>
          </a:lstStyle>
          <a:p>
            <a:pPr>
              <a:defRPr/>
            </a:pPr>
            <a:endParaRPr lang="cs-CZ"/>
          </a:p>
        </p:txBody>
      </p:sp>
      <p:sp>
        <p:nvSpPr>
          <p:cNvPr id="4" name="Zástupný symbol čísla snímky 3"/>
          <p:cNvSpPr>
            <a:spLocks noGrp="1"/>
          </p:cNvSpPr>
          <p:nvPr>
            <p:ph type="sldNum" sz="quarter" idx="12"/>
          </p:nvPr>
        </p:nvSpPr>
        <p:spPr/>
        <p:txBody>
          <a:bodyPr/>
          <a:lstStyle>
            <a:extLst/>
          </a:lstStyle>
          <a:p>
            <a:pPr>
              <a:defRPr/>
            </a:pPr>
            <a:fld id="{AAD45B39-6FF1-4F74-99F2-EA01D71CDBAC}" type="slidenum">
              <a:rPr lang="cs-CZ" smtClean="0"/>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685800" y="273050"/>
            <a:ext cx="8229600" cy="1162050"/>
          </a:xfrm>
        </p:spPr>
        <p:txBody>
          <a:bodyPr anchor="ctr"/>
          <a:lstStyle>
            <a:lvl1pPr algn="l">
              <a:buNone/>
              <a:defRPr sz="3600" b="0"/>
            </a:lvl1pPr>
            <a:extLst/>
          </a:lstStyle>
          <a:p>
            <a:r>
              <a:rPr kumimoji="0" lang="sk-SK" smtClean="0"/>
              <a:t>Kliknite sem a upravte štýl predlohy nadpisov.</a:t>
            </a:r>
            <a:endParaRPr kumimoji="0" lang="en-US"/>
          </a:p>
        </p:txBody>
      </p:sp>
      <p:sp>
        <p:nvSpPr>
          <p:cNvPr id="3" name="Zástupný symbol textu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sk-SK" smtClean="0"/>
              <a:t>Kliknite sem a upravte štýly predlohy textu.</a:t>
            </a:r>
          </a:p>
        </p:txBody>
      </p:sp>
      <p:sp>
        <p:nvSpPr>
          <p:cNvPr id="4" name="Zástupný symbol obsah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extLst/>
          </a:lstStyle>
          <a:p>
            <a:pPr>
              <a:defRPr/>
            </a:pPr>
            <a:fld id="{805E4138-8212-43B1-BF79-FBD5E5F39948}" type="datetimeFigureOut">
              <a:rPr lang="cs-CZ" smtClean="0"/>
              <a:pPr>
                <a:defRPr/>
              </a:pPr>
              <a:t>29.11.2013</a:t>
            </a:fld>
            <a:endParaRPr lang="cs-CZ"/>
          </a:p>
        </p:txBody>
      </p:sp>
      <p:sp>
        <p:nvSpPr>
          <p:cNvPr id="6" name="Zástupný symbol päty 5"/>
          <p:cNvSpPr>
            <a:spLocks noGrp="1"/>
          </p:cNvSpPr>
          <p:nvPr>
            <p:ph type="ftr" sz="quarter" idx="11"/>
          </p:nvPr>
        </p:nvSpPr>
        <p:spPr/>
        <p:txBody>
          <a:bodyPr/>
          <a:lstStyle>
            <a:extLst/>
          </a:lstStyle>
          <a:p>
            <a:pPr>
              <a:defRPr/>
            </a:pPr>
            <a:endParaRPr lang="cs-CZ"/>
          </a:p>
        </p:txBody>
      </p:sp>
      <p:sp>
        <p:nvSpPr>
          <p:cNvPr id="7" name="Zástupný symbol čísla snímky 6"/>
          <p:cNvSpPr>
            <a:spLocks noGrp="1"/>
          </p:cNvSpPr>
          <p:nvPr>
            <p:ph type="sldNum" sz="quarter" idx="12"/>
          </p:nvPr>
        </p:nvSpPr>
        <p:spPr/>
        <p:txBody>
          <a:bodyPr/>
          <a:lstStyle>
            <a:extLst/>
          </a:lstStyle>
          <a:p>
            <a:pPr>
              <a:defRPr/>
            </a:pPr>
            <a:fld id="{01C2D92E-2B8A-4300-B255-4327EC76EB95}" type="slidenum">
              <a:rPr lang="cs-CZ" smtClean="0"/>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8" name="Obdĺžnik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Rovná spojnica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Skupina 9"/>
          <p:cNvGrpSpPr/>
          <p:nvPr/>
        </p:nvGrpSpPr>
        <p:grpSpPr>
          <a:xfrm rot="5400000">
            <a:off x="8514581" y="1219200"/>
            <a:ext cx="132763" cy="128466"/>
            <a:chOff x="6668087" y="1297746"/>
            <a:chExt cx="161840" cy="156602"/>
          </a:xfrm>
        </p:grpSpPr>
        <p:cxnSp>
          <p:nvCxnSpPr>
            <p:cNvPr id="15" name="Rovná spojnica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Rovná spojnica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Rovná spojnica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Nadpis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sk-SK" smtClean="0"/>
              <a:t>Kliknite sem a upravte štýl predlohy nadpisov.</a:t>
            </a:r>
            <a:endParaRPr kumimoji="0" lang="en-US"/>
          </a:p>
        </p:txBody>
      </p:sp>
      <p:sp>
        <p:nvSpPr>
          <p:cNvPr id="3" name="Zástupný symbol obrázka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sk-SK" smtClean="0"/>
              <a:t>Ak chcete pridať obrázok, kliknite na ikonu</a:t>
            </a:r>
            <a:endParaRPr kumimoji="0" lang="en-US"/>
          </a:p>
        </p:txBody>
      </p:sp>
      <p:sp>
        <p:nvSpPr>
          <p:cNvPr id="4" name="Zástupný symbol textu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sk-SK" smtClean="0"/>
              <a:t>Kliknite sem a upravte štýly predlohy textu.</a:t>
            </a:r>
          </a:p>
        </p:txBody>
      </p:sp>
      <p:grpSp>
        <p:nvGrpSpPr>
          <p:cNvPr id="14" name="Skupina 13"/>
          <p:cNvGrpSpPr/>
          <p:nvPr/>
        </p:nvGrpSpPr>
        <p:grpSpPr>
          <a:xfrm rot="5400000">
            <a:off x="8666981" y="1371600"/>
            <a:ext cx="132763" cy="128466"/>
            <a:chOff x="6668087" y="1297746"/>
            <a:chExt cx="161840" cy="156602"/>
          </a:xfrm>
        </p:grpSpPr>
        <p:cxnSp>
          <p:nvCxnSpPr>
            <p:cNvPr id="11" name="Rovná spojnica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Rovná spojnica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Rovná spojnica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Skupina 17"/>
          <p:cNvGrpSpPr/>
          <p:nvPr/>
        </p:nvGrpSpPr>
        <p:grpSpPr>
          <a:xfrm rot="5400000">
            <a:off x="8320088" y="1474763"/>
            <a:ext cx="132763" cy="128466"/>
            <a:chOff x="6668087" y="1297746"/>
            <a:chExt cx="161840" cy="156602"/>
          </a:xfrm>
        </p:grpSpPr>
        <p:cxnSp>
          <p:nvCxnSpPr>
            <p:cNvPr id="19" name="Rovná spojnica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Rovná spojnica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Rovná spojnica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Zástupný symbol dátumu 4"/>
          <p:cNvSpPr>
            <a:spLocks noGrp="1"/>
          </p:cNvSpPr>
          <p:nvPr>
            <p:ph type="dt" sz="half" idx="10"/>
          </p:nvPr>
        </p:nvSpPr>
        <p:spPr>
          <a:xfrm>
            <a:off x="6477000" y="55499"/>
            <a:ext cx="2133600" cy="365125"/>
          </a:xfrm>
        </p:spPr>
        <p:txBody>
          <a:bodyPr/>
          <a:lstStyle>
            <a:extLst/>
          </a:lstStyle>
          <a:p>
            <a:pPr>
              <a:defRPr/>
            </a:pPr>
            <a:fld id="{D35374E7-2A8F-45A6-B5D5-4DF92029F6B7}" type="datetimeFigureOut">
              <a:rPr lang="cs-CZ" smtClean="0"/>
              <a:pPr>
                <a:defRPr/>
              </a:pPr>
              <a:t>29.11.2013</a:t>
            </a:fld>
            <a:endParaRPr lang="cs-CZ"/>
          </a:p>
        </p:txBody>
      </p:sp>
      <p:sp>
        <p:nvSpPr>
          <p:cNvPr id="6" name="Zástupný symbol päty 5"/>
          <p:cNvSpPr>
            <a:spLocks noGrp="1"/>
          </p:cNvSpPr>
          <p:nvPr>
            <p:ph type="ftr" sz="quarter" idx="11"/>
          </p:nvPr>
        </p:nvSpPr>
        <p:spPr>
          <a:xfrm>
            <a:off x="914400" y="55499"/>
            <a:ext cx="5562600" cy="365125"/>
          </a:xfrm>
        </p:spPr>
        <p:txBody>
          <a:bodyPr/>
          <a:lstStyle>
            <a:extLst/>
          </a:lstStyle>
          <a:p>
            <a:pPr>
              <a:defRPr/>
            </a:pPr>
            <a:endParaRPr lang="cs-CZ"/>
          </a:p>
        </p:txBody>
      </p:sp>
      <p:sp>
        <p:nvSpPr>
          <p:cNvPr id="7" name="Zástupný symbol čísla snímky 6"/>
          <p:cNvSpPr>
            <a:spLocks noGrp="1"/>
          </p:cNvSpPr>
          <p:nvPr>
            <p:ph type="sldNum" sz="quarter" idx="12"/>
          </p:nvPr>
        </p:nvSpPr>
        <p:spPr>
          <a:xfrm>
            <a:off x="8610600" y="55499"/>
            <a:ext cx="457200" cy="365125"/>
          </a:xfrm>
        </p:spPr>
        <p:txBody>
          <a:bodyPr/>
          <a:lstStyle>
            <a:extLst/>
          </a:lstStyle>
          <a:p>
            <a:pPr>
              <a:defRPr/>
            </a:pPr>
            <a:fld id="{815B8E12-8FE2-4C43-9F16-444D2DB5FF6A}" type="slidenum">
              <a:rPr lang="cs-CZ" smtClean="0"/>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Obdĺžnik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bdĺžnik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Obdĺžnik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bdĺžnik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Obdĺžnik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Obdĺžnik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Obdĺžnik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Obdĺžnik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Obdĺžnik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Zástupný symbol nadpisu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sk-SK" smtClean="0"/>
              <a:t>Kliknite sem a upravte štýl predlohy nadpisov.</a:t>
            </a:r>
            <a:endParaRPr kumimoji="0" lang="en-US"/>
          </a:p>
        </p:txBody>
      </p:sp>
      <p:sp>
        <p:nvSpPr>
          <p:cNvPr id="13" name="Zástupný symbol textu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14" name="Zástupný symbol dátumu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fld id="{862868F4-7CD8-4395-90D5-458CBD3B605B}" type="datetimeFigureOut">
              <a:rPr lang="cs-CZ" smtClean="0"/>
              <a:pPr>
                <a:defRPr/>
              </a:pPr>
              <a:t>29.11.2013</a:t>
            </a:fld>
            <a:endParaRPr lang="cs-CZ"/>
          </a:p>
        </p:txBody>
      </p:sp>
      <p:sp>
        <p:nvSpPr>
          <p:cNvPr id="3" name="Zástupný symbol päty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cs-CZ"/>
          </a:p>
        </p:txBody>
      </p:sp>
      <p:sp>
        <p:nvSpPr>
          <p:cNvPr id="23" name="Zástupný symbol čísla snímky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defRPr/>
            </a:pPr>
            <a:fld id="{402051EA-2032-4457-B2AA-F55C9EC6C03D}" type="slidenum">
              <a:rPr lang="cs-CZ" smtClean="0"/>
              <a:pPr>
                <a:defRPr/>
              </a:pPr>
              <a:t>‹#›</a:t>
            </a:fld>
            <a:endParaRPr lang="cs-CZ"/>
          </a:p>
        </p:txBody>
      </p:sp>
    </p:spTree>
  </p:cSld>
  <p:clrMap bg1="dk1" tx1="lt1" bg2="dk2" tx2="lt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p:cNvSpPr>
          <p:nvPr>
            <p:ph type="ctrTitle"/>
          </p:nvPr>
        </p:nvSpPr>
        <p:spPr bwMode="auto">
          <a:xfrm>
            <a:off x="611560" y="548680"/>
            <a:ext cx="7772400" cy="2376264"/>
          </a:xfrm>
        </p:spPr>
        <p:txBody>
          <a:bodyPr wrap="square" lIns="91440" tIns="45720" rIns="91440" bIns="45720" numCol="1" anchorCtr="0" compatLnSpc="1">
            <a:prstTxWarp prst="textNoShape">
              <a:avLst/>
            </a:prstTxWarp>
            <a:normAutofit fontScale="90000"/>
          </a:bodyPr>
          <a:lstStyle/>
          <a:p>
            <a:pPr algn="ctr" eaLnBrk="1" hangingPunct="1">
              <a:defRPr/>
            </a:pPr>
            <a:r>
              <a:rPr lang="cs-CZ" sz="3200" dirty="0" smtClean="0"/>
              <a:t/>
            </a:r>
            <a:br>
              <a:rPr lang="cs-CZ" sz="3200" dirty="0" smtClean="0"/>
            </a:br>
            <a:r>
              <a:rPr lang="cs-CZ" sz="3600" dirty="0" smtClean="0"/>
              <a:t>Prokazování účelového manželství v procesu udělování krátkodobých víz rodinným příslušníkům občanů ČR/EU</a:t>
            </a:r>
            <a:br>
              <a:rPr lang="cs-CZ" sz="3600" dirty="0" smtClean="0"/>
            </a:br>
            <a:r>
              <a:rPr lang="cs-CZ" sz="3600" dirty="0" smtClean="0"/>
              <a:t/>
            </a:r>
            <a:br>
              <a:rPr lang="cs-CZ" sz="3600" dirty="0" smtClean="0"/>
            </a:br>
            <a:r>
              <a:rPr lang="cs-CZ" sz="3600" dirty="0" smtClean="0"/>
              <a:t>Účelové otcovství v pobytových řízeních</a:t>
            </a:r>
            <a:br>
              <a:rPr lang="cs-CZ" sz="3600" dirty="0" smtClean="0"/>
            </a:br>
            <a:endParaRPr lang="cs-CZ" sz="3600" dirty="0" smtClean="0">
              <a:effectLst/>
            </a:endParaRPr>
          </a:p>
        </p:txBody>
      </p:sp>
      <p:sp>
        <p:nvSpPr>
          <p:cNvPr id="15362" name="Rectangle 3"/>
          <p:cNvSpPr>
            <a:spLocks noGrp="1"/>
          </p:cNvSpPr>
          <p:nvPr>
            <p:ph type="subTitle" idx="1"/>
          </p:nvPr>
        </p:nvSpPr>
        <p:spPr>
          <a:xfrm>
            <a:off x="1331640" y="3140968"/>
            <a:ext cx="6472237" cy="3095551"/>
          </a:xfrm>
        </p:spPr>
        <p:txBody>
          <a:bodyPr/>
          <a:lstStyle/>
          <a:p>
            <a:pPr>
              <a:defRPr/>
            </a:pPr>
            <a:endParaRPr lang="cs-CZ" sz="2800" dirty="0" smtClean="0"/>
          </a:p>
          <a:p>
            <a:pPr algn="ctr">
              <a:defRPr/>
            </a:pPr>
            <a:r>
              <a:rPr lang="cs-CZ" sz="2800" i="1" dirty="0" smtClean="0"/>
              <a:t>Seminář 'Volný pohyb a pobyt osob na území EU'</a:t>
            </a:r>
            <a:endParaRPr lang="cs-CZ" i="1" dirty="0" smtClean="0"/>
          </a:p>
          <a:p>
            <a:pPr marL="109538" eaLnBrk="1" hangingPunct="1">
              <a:lnSpc>
                <a:spcPct val="90000"/>
              </a:lnSpc>
              <a:defRPr/>
            </a:pPr>
            <a:endParaRPr lang="cs-CZ" dirty="0" smtClean="0"/>
          </a:p>
          <a:p>
            <a:pPr marL="109538" algn="ctr" eaLnBrk="1" hangingPunct="1">
              <a:lnSpc>
                <a:spcPct val="90000"/>
              </a:lnSpc>
              <a:defRPr/>
            </a:pPr>
            <a:r>
              <a:rPr lang="cs-CZ" dirty="0" smtClean="0"/>
              <a:t>JUDr. Peter Nagy, Mgr. Jaroslav Švoma, Mgr. Andrea Tkáčová, E.MA (KVOP)</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2800" dirty="0" smtClean="0"/>
              <a:t>Počty krátkodobých víz udělených rodinným příslušníkům občanů EU/ČR</a:t>
            </a:r>
            <a:endParaRPr lang="cs-CZ" sz="2800" dirty="0"/>
          </a:p>
        </p:txBody>
      </p:sp>
      <p:sp>
        <p:nvSpPr>
          <p:cNvPr id="2" name="Zástupný symbol pro obsah 1"/>
          <p:cNvSpPr>
            <a:spLocks noGrp="1"/>
          </p:cNvSpPr>
          <p:nvPr>
            <p:ph idx="1"/>
          </p:nvPr>
        </p:nvSpPr>
        <p:spPr/>
        <p:txBody>
          <a:bodyPr/>
          <a:lstStyle/>
          <a:p>
            <a:pPr algn="just"/>
            <a:r>
              <a:rPr lang="cs-CZ" sz="1600" dirty="0" smtClean="0"/>
              <a:t>podle Zprávy </a:t>
            </a:r>
            <a:r>
              <a:rPr lang="cs-CZ" sz="1600" dirty="0"/>
              <a:t>o situaci v oblasti migrace a integrace cizinců na území ČR v roce </a:t>
            </a:r>
            <a:r>
              <a:rPr lang="cs-CZ" sz="1600" dirty="0" smtClean="0"/>
              <a:t>2012:</a:t>
            </a:r>
          </a:p>
          <a:p>
            <a:pPr algn="just"/>
            <a:r>
              <a:rPr lang="cs-CZ" sz="1600" dirty="0" smtClean="0"/>
              <a:t>zastupitelské úřady České republiky  přijaly  </a:t>
            </a:r>
            <a:r>
              <a:rPr lang="cs-CZ" sz="1600" b="1" dirty="0" smtClean="0"/>
              <a:t>592 202</a:t>
            </a:r>
            <a:r>
              <a:rPr lang="cs-CZ" sz="1600" dirty="0" smtClean="0"/>
              <a:t> </a:t>
            </a:r>
            <a:r>
              <a:rPr lang="cs-CZ" sz="1600" b="1" dirty="0" smtClean="0"/>
              <a:t>žádostí </a:t>
            </a:r>
            <a:br>
              <a:rPr lang="cs-CZ" sz="1600" b="1" dirty="0" smtClean="0"/>
            </a:br>
            <a:r>
              <a:rPr lang="cs-CZ" sz="1600" b="1" dirty="0" smtClean="0"/>
              <a:t>o krátkodobá víza </a:t>
            </a:r>
            <a:r>
              <a:rPr lang="cs-CZ" sz="1600" dirty="0" smtClean="0"/>
              <a:t>a udělily  </a:t>
            </a:r>
            <a:r>
              <a:rPr lang="cs-CZ" sz="1600" b="1" dirty="0" smtClean="0"/>
              <a:t>581 137</a:t>
            </a:r>
            <a:r>
              <a:rPr lang="cs-CZ" sz="1600" dirty="0" smtClean="0"/>
              <a:t> víz. Průměrná úspěšnost 98, 1 %.</a:t>
            </a:r>
          </a:p>
          <a:p>
            <a:pPr algn="just"/>
            <a:r>
              <a:rPr lang="cs-CZ" sz="1600" dirty="0" smtClean="0"/>
              <a:t>rodinní příslušníci občanů EU podali celkem </a:t>
            </a:r>
            <a:r>
              <a:rPr lang="cs-CZ" sz="1600" b="1" dirty="0" smtClean="0"/>
              <a:t>1 657</a:t>
            </a:r>
            <a:r>
              <a:rPr lang="cs-CZ" sz="1600" dirty="0" smtClean="0"/>
              <a:t> žádostí o krátkodobé vízum. Uděleno celkem </a:t>
            </a:r>
            <a:r>
              <a:rPr lang="cs-CZ" sz="1600" b="1" dirty="0" smtClean="0"/>
              <a:t>1 473 </a:t>
            </a:r>
            <a:r>
              <a:rPr lang="cs-CZ" sz="1600" dirty="0" smtClean="0"/>
              <a:t>víz. Průměrná úspěšnost 89%.</a:t>
            </a:r>
          </a:p>
          <a:p>
            <a:pPr algn="just"/>
            <a:r>
              <a:rPr lang="cs-CZ" sz="1600" dirty="0" smtClean="0"/>
              <a:t>v drtivé většině případů se ovšem jednalo o rodinné příslušníky občanů České republiky, kteří právo volného pohybu nevykonávají, nicméně na základě vnitrostátního dorovnání se na ně aplikují stejné podmínky, jako na rodinné příslušníky občanů EU, kteří toto právo vykonávají. </a:t>
            </a:r>
          </a:p>
          <a:p>
            <a:pPr algn="just"/>
            <a:r>
              <a:rPr lang="cs-CZ" sz="1600" dirty="0" smtClean="0"/>
              <a:t>v </a:t>
            </a:r>
            <a:r>
              <a:rPr lang="cs-CZ" sz="1600" b="1" dirty="0" smtClean="0"/>
              <a:t>32</a:t>
            </a:r>
            <a:r>
              <a:rPr lang="cs-CZ" sz="1600" dirty="0" smtClean="0"/>
              <a:t> řízení o žádostech o nové posouzení důvodů neudělení víza rodinnému příslušníkovi občana EU. Ve </a:t>
            </a:r>
            <a:r>
              <a:rPr lang="cs-CZ" sz="1600" b="1" dirty="0" smtClean="0"/>
              <a:t>20</a:t>
            </a:r>
            <a:r>
              <a:rPr lang="cs-CZ" sz="1600" dirty="0" smtClean="0"/>
              <a:t> případech MZV rozhodnutí ZÚ potvrdilo, v </a:t>
            </a:r>
            <a:r>
              <a:rPr lang="cs-CZ" sz="1600" b="1" dirty="0" smtClean="0"/>
              <a:t>8 </a:t>
            </a:r>
            <a:r>
              <a:rPr lang="cs-CZ" sz="1600" dirty="0" smtClean="0"/>
              <a:t>případech nebyl ze strany ZÚ důvod neudělení víza dostatečně prokázán a vízum bylo na pokyn ústředí MZV uděleno. Ve </a:t>
            </a:r>
            <a:r>
              <a:rPr lang="cs-CZ" sz="1600" b="1" dirty="0" smtClean="0"/>
              <a:t>4</a:t>
            </a:r>
            <a:r>
              <a:rPr lang="cs-CZ" sz="1600" dirty="0" smtClean="0"/>
              <a:t> případech bylo žádostem o nové posouzení vyhověno v rámci </a:t>
            </a:r>
            <a:r>
              <a:rPr lang="cs-CZ" sz="1600" dirty="0" err="1" smtClean="0"/>
              <a:t>autoremedury</a:t>
            </a:r>
            <a:r>
              <a:rPr lang="cs-CZ" sz="1600" dirty="0" smtClean="0"/>
              <a:t>.</a:t>
            </a:r>
          </a:p>
          <a:p>
            <a:pPr algn="just"/>
            <a:r>
              <a:rPr lang="cs-CZ" sz="1600" dirty="0" smtClean="0"/>
              <a:t>žalobu podali 2 občané Tuniska. Ministerstvo zahraničních věcí eviduje celkem 4 správní žaloby rodinných příslušníků občanů EU/ČR</a:t>
            </a:r>
            <a:endParaRPr lang="cs-CZ" sz="1600" dirty="0"/>
          </a:p>
          <a:p>
            <a:endParaRPr lang="cs-CZ" sz="1600" dirty="0"/>
          </a:p>
        </p:txBody>
      </p:sp>
    </p:spTree>
    <p:extLst>
      <p:ext uri="{BB962C8B-B14F-4D97-AF65-F5344CB8AC3E}">
        <p14:creationId xmlns:p14="http://schemas.microsoft.com/office/powerpoint/2010/main" xmlns="" val="4270277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2800" dirty="0" smtClean="0">
                <a:effectLst/>
              </a:rPr>
              <a:t>Podněty VOP týkající se účelových manželství</a:t>
            </a:r>
            <a:endParaRPr lang="cs-CZ" sz="2800" dirty="0"/>
          </a:p>
        </p:txBody>
      </p:sp>
      <p:sp>
        <p:nvSpPr>
          <p:cNvPr id="2" name="Zástupný symbol pro obsah 1"/>
          <p:cNvSpPr>
            <a:spLocks noGrp="1"/>
          </p:cNvSpPr>
          <p:nvPr>
            <p:ph idx="1"/>
          </p:nvPr>
        </p:nvSpPr>
        <p:spPr/>
        <p:txBody>
          <a:bodyPr/>
          <a:lstStyle/>
          <a:p>
            <a:pPr algn="just"/>
            <a:r>
              <a:rPr lang="cs-CZ" sz="2000" dirty="0" smtClean="0"/>
              <a:t>z celkového počtu obdržených podnětů pouze malá část (několik málo desítek za rok)</a:t>
            </a:r>
          </a:p>
          <a:p>
            <a:pPr algn="just"/>
            <a:r>
              <a:rPr lang="cs-CZ" sz="2000" dirty="0" smtClean="0"/>
              <a:t>v posledních letech se většinou týkají postupu ZÚ při rozhodování o žádosti o udělení jednotného schengenského víza rodinnému příslušníkovi občana ČR</a:t>
            </a:r>
          </a:p>
          <a:p>
            <a:pPr algn="just"/>
            <a:r>
              <a:rPr lang="cs-CZ" sz="2000" dirty="0" smtClean="0"/>
              <a:t>v menší míře se objevují podněty vztahující se k zamítnutí žádosti rodinného příslušníka občana EU/ČR o udělení povolení k přechodnému pobytu</a:t>
            </a:r>
          </a:p>
          <a:p>
            <a:pPr algn="just"/>
            <a:r>
              <a:rPr lang="cs-CZ" sz="2000" dirty="0" smtClean="0"/>
              <a:t>podněty proti postupu správních orgánů při rozhodování  o udělení povolení k dlouhodobému pobytu za účelem společného soužití rodiny  (§42a zákona) v této souvislosti nemáme</a:t>
            </a:r>
          </a:p>
          <a:p>
            <a:pPr>
              <a:buNone/>
            </a:pPr>
            <a:endParaRPr lang="cs-CZ" sz="1600" dirty="0" smtClean="0"/>
          </a:p>
          <a:p>
            <a:endParaRPr lang="cs-CZ" sz="1600" dirty="0"/>
          </a:p>
        </p:txBody>
      </p:sp>
    </p:spTree>
    <p:extLst>
      <p:ext uri="{BB962C8B-B14F-4D97-AF65-F5344CB8AC3E}">
        <p14:creationId xmlns:p14="http://schemas.microsoft.com/office/powerpoint/2010/main" xmlns="" val="4159108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lgn="ctr">
              <a:defRPr/>
            </a:pPr>
            <a:r>
              <a:rPr lang="cs-CZ" sz="2800" dirty="0" smtClean="0">
                <a:effectLst/>
              </a:rPr>
              <a:t>Účelová manželství v cizineckém právu ČR</a:t>
            </a:r>
          </a:p>
        </p:txBody>
      </p:sp>
      <p:sp>
        <p:nvSpPr>
          <p:cNvPr id="19458" name="Rectangle 3"/>
          <p:cNvSpPr>
            <a:spLocks noGrp="1"/>
          </p:cNvSpPr>
          <p:nvPr>
            <p:ph idx="1"/>
          </p:nvPr>
        </p:nvSpPr>
        <p:spPr/>
        <p:txBody>
          <a:bodyPr/>
          <a:lstStyle/>
          <a:p>
            <a:pPr algn="just">
              <a:lnSpc>
                <a:spcPct val="80000"/>
              </a:lnSpc>
            </a:pPr>
            <a:r>
              <a:rPr lang="cs-CZ" sz="1800" dirty="0" smtClean="0"/>
              <a:t>zákon o pobytu cizinců pojem „účelové manželství“ přímo nedefinuje</a:t>
            </a:r>
          </a:p>
          <a:p>
            <a:pPr algn="just">
              <a:lnSpc>
                <a:spcPct val="80000"/>
              </a:lnSpc>
              <a:buNone/>
            </a:pPr>
            <a:r>
              <a:rPr lang="cs-CZ" sz="1800" dirty="0" smtClean="0"/>
              <a:t> </a:t>
            </a:r>
          </a:p>
          <a:p>
            <a:pPr algn="just">
              <a:lnSpc>
                <a:spcPct val="80000"/>
              </a:lnSpc>
            </a:pPr>
            <a:r>
              <a:rPr lang="cs-CZ" sz="1800" dirty="0" smtClean="0"/>
              <a:t>fenomén účelových manželství se vyskytoval i před vstupem ČR do EU (i před 1. 5. 2004 zákon o pobytu cizinců počítal s možností zamítnout žádost o TP z důvodu uzavření účelového manželství); lze předpokládat, že atraktivita získání pobytového oprávnění ČR se zvýšila dále po plném začlenění ČR do </a:t>
            </a:r>
            <a:r>
              <a:rPr lang="cs-CZ" sz="1800" dirty="0" err="1" smtClean="0"/>
              <a:t>schengenského</a:t>
            </a:r>
            <a:r>
              <a:rPr lang="cs-CZ" sz="1800" dirty="0" smtClean="0"/>
              <a:t> prostoru</a:t>
            </a:r>
          </a:p>
          <a:p>
            <a:pPr algn="just">
              <a:lnSpc>
                <a:spcPct val="80000"/>
              </a:lnSpc>
            </a:pPr>
            <a:r>
              <a:rPr lang="cs-CZ" sz="1800" dirty="0" smtClean="0"/>
              <a:t>při transpozici směrnice 2004/38 nevyužila ČR zprvu možnosti uvedené v čl. 36 této směrnice a zákon  o pobytu cizinců v období </a:t>
            </a:r>
            <a:r>
              <a:rPr lang="cs-CZ" sz="1800" dirty="0"/>
              <a:t>od 1.5.2004 do </a:t>
            </a:r>
            <a:r>
              <a:rPr lang="cs-CZ" sz="1800" dirty="0" smtClean="0"/>
              <a:t>28.4.2006 neumožňoval zamítnout žádost rodinného příslušníka občana EU o přechodný pobyt či trvalý pobyt z důvodu účelově uzavřeného manželství</a:t>
            </a:r>
          </a:p>
          <a:p>
            <a:pPr algn="just">
              <a:lnSpc>
                <a:spcPct val="80000"/>
              </a:lnSpc>
            </a:pPr>
            <a:r>
              <a:rPr lang="cs-CZ" sz="1800" dirty="0" smtClean="0"/>
              <a:t>správní orgány (a po jistou dobu i soudy) v uvedeném období případy účelových manželství považovaly za narušování veřejného pořádku - usnesení </a:t>
            </a:r>
            <a:r>
              <a:rPr lang="cs-CZ" sz="1800" dirty="0"/>
              <a:t>rozšířeného senátu Nejvyššího správního soudu ze dne 26. 7. 2011, č.j. 3 As 4/2010, </a:t>
            </a:r>
            <a:r>
              <a:rPr lang="cs-CZ" sz="1800" dirty="0" smtClean="0"/>
              <a:t>body </a:t>
            </a:r>
            <a:r>
              <a:rPr lang="cs-CZ" sz="1800" dirty="0"/>
              <a:t>57 – </a:t>
            </a:r>
            <a:r>
              <a:rPr lang="cs-CZ" sz="1800" dirty="0" smtClean="0"/>
              <a:t>58: uzavření účelového manželství není narušením veřejného pořádku </a:t>
            </a:r>
          </a:p>
          <a:p>
            <a:pPr>
              <a:lnSpc>
                <a:spcPct val="80000"/>
              </a:lnSpc>
            </a:pPr>
            <a:endParaRPr lang="cs-CZ" sz="1800" dirty="0"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a:xfrm>
            <a:off x="457200" y="274638"/>
            <a:ext cx="8219256" cy="994122"/>
          </a:xfrm>
        </p:spPr>
        <p:txBody>
          <a:bodyPr wrap="square" lIns="91440" tIns="45720" rIns="91440" bIns="45720" numCol="1" anchorCtr="0" compatLnSpc="1">
            <a:prstTxWarp prst="textNoShape">
              <a:avLst/>
            </a:prstTxWarp>
            <a:normAutofit fontScale="90000"/>
          </a:bodyPr>
          <a:lstStyle/>
          <a:p>
            <a:pPr algn="ctr">
              <a:defRPr/>
            </a:pPr>
            <a:r>
              <a:rPr lang="cs-CZ" sz="2800" dirty="0" smtClean="0">
                <a:effectLst/>
              </a:rPr>
              <a:t>Účelová manželství v cizineckém právu ČR</a:t>
            </a:r>
            <a:br>
              <a:rPr lang="cs-CZ" sz="2800" dirty="0" smtClean="0">
                <a:effectLst/>
              </a:rPr>
            </a:br>
            <a:r>
              <a:rPr lang="cs-CZ" sz="2800" dirty="0" smtClean="0">
                <a:effectLst/>
              </a:rPr>
              <a:t>Co je účelové manželství, kdo a jak jej prokazuje?</a:t>
            </a:r>
          </a:p>
        </p:txBody>
      </p:sp>
      <p:sp>
        <p:nvSpPr>
          <p:cNvPr id="20482" name="Rectangle 3"/>
          <p:cNvSpPr>
            <a:spLocks noGrp="1"/>
          </p:cNvSpPr>
          <p:nvPr>
            <p:ph idx="1"/>
          </p:nvPr>
        </p:nvSpPr>
        <p:spPr/>
        <p:txBody>
          <a:bodyPr/>
          <a:lstStyle/>
          <a:p>
            <a:pPr algn="just">
              <a:lnSpc>
                <a:spcPct val="80000"/>
              </a:lnSpc>
            </a:pPr>
            <a:r>
              <a:rPr lang="cs-CZ" sz="1800" dirty="0">
                <a:cs typeface="Arial" pitchFamily="34" charset="0"/>
              </a:rPr>
              <a:t>ú</a:t>
            </a:r>
            <a:r>
              <a:rPr lang="cs-CZ" sz="1800" dirty="0" smtClean="0">
                <a:cs typeface="Arial" pitchFamily="34" charset="0"/>
              </a:rPr>
              <a:t>čelové </a:t>
            </a:r>
            <a:r>
              <a:rPr lang="cs-CZ" sz="1800" dirty="0">
                <a:cs typeface="Arial" pitchFamily="34" charset="0"/>
              </a:rPr>
              <a:t>uzavření manželství zákon zmiňuje jako jeden ze způsobů obcházení zákona při získání pobytových </a:t>
            </a:r>
            <a:r>
              <a:rPr lang="cs-CZ" sz="1800" dirty="0" smtClean="0">
                <a:cs typeface="Arial" pitchFamily="34" charset="0"/>
              </a:rPr>
              <a:t>oprávnění</a:t>
            </a:r>
            <a:endParaRPr lang="cs-CZ" sz="1800" dirty="0">
              <a:cs typeface="Arial" pitchFamily="34" charset="0"/>
            </a:endParaRPr>
          </a:p>
          <a:p>
            <a:pPr algn="just">
              <a:lnSpc>
                <a:spcPct val="80000"/>
              </a:lnSpc>
            </a:pPr>
            <a:r>
              <a:rPr lang="cs-CZ" sz="1800" dirty="0" smtClean="0">
                <a:cs typeface="Arial" pitchFamily="34" charset="0"/>
              </a:rPr>
              <a:t>§ 20 </a:t>
            </a:r>
            <a:r>
              <a:rPr lang="cs-CZ" sz="1800" dirty="0">
                <a:cs typeface="Arial" pitchFamily="34" charset="0"/>
              </a:rPr>
              <a:t>zákona o pobytu cizinců: </a:t>
            </a:r>
            <a:r>
              <a:rPr lang="cs-CZ" sz="1800" i="1" dirty="0" smtClean="0">
                <a:cs typeface="Arial" pitchFamily="34" charset="0"/>
              </a:rPr>
              <a:t>„Rodinnému </a:t>
            </a:r>
            <a:r>
              <a:rPr lang="cs-CZ" sz="1800" i="1" dirty="0">
                <a:cs typeface="Arial" pitchFamily="34" charset="0"/>
              </a:rPr>
              <a:t>příslušníkovi občana Evropské </a:t>
            </a:r>
            <a:r>
              <a:rPr lang="cs-CZ" sz="1800" i="1" dirty="0" smtClean="0">
                <a:cs typeface="Arial" pitchFamily="34" charset="0"/>
              </a:rPr>
              <a:t>unie, </a:t>
            </a:r>
            <a:r>
              <a:rPr lang="cs-CZ" sz="1800" i="1" dirty="0">
                <a:cs typeface="Arial" pitchFamily="34" charset="0"/>
              </a:rPr>
              <a:t>který sám není občanem Evropské unie a na území hodlá cestovat společně s tímto občanem Evropské unie nebo cestovat za tímto občanem, který již na území pobývá, se krátkodobé vízum neudělí, </a:t>
            </a:r>
            <a:r>
              <a:rPr lang="cs-CZ" sz="1800" i="1" dirty="0" smtClean="0">
                <a:cs typeface="Arial" pitchFamily="34" charset="0"/>
              </a:rPr>
              <a:t>jestliže </a:t>
            </a:r>
            <a:r>
              <a:rPr lang="cs-CZ" sz="1800" dirty="0" smtClean="0">
                <a:cs typeface="Arial" pitchFamily="34" charset="0"/>
              </a:rPr>
              <a:t>[…]</a:t>
            </a:r>
            <a:r>
              <a:rPr lang="cs-CZ" sz="1800" i="1" dirty="0" smtClean="0">
                <a:cs typeface="Arial" pitchFamily="34" charset="0"/>
              </a:rPr>
              <a:t> e</a:t>
            </a:r>
            <a:r>
              <a:rPr lang="cs-CZ" sz="1800" i="1" dirty="0">
                <a:cs typeface="Arial" pitchFamily="34" charset="0"/>
              </a:rPr>
              <a:t>) se dopustil obcházení tohoto zákona s cílem získat vízum k pobytu na území, zejména pokud účelově uzavřel manželství</a:t>
            </a:r>
            <a:r>
              <a:rPr lang="cs-CZ" sz="1800" i="1" dirty="0" smtClean="0">
                <a:cs typeface="Arial" pitchFamily="34" charset="0"/>
              </a:rPr>
              <a:t>.“ </a:t>
            </a:r>
          </a:p>
          <a:p>
            <a:pPr algn="just">
              <a:lnSpc>
                <a:spcPct val="80000"/>
              </a:lnSpc>
            </a:pPr>
            <a:r>
              <a:rPr lang="cs-CZ" sz="1800" dirty="0" smtClean="0">
                <a:cs typeface="Arial" pitchFamily="34" charset="0"/>
              </a:rPr>
              <a:t>Obdobná konstrukce použita v celé řadě dalších ustanovení zákona o pobytu cizinců ( §87e odst. 1 c), § 87k odst. 1 písm. b), § 87 odst. 1 písm. c), § 87f odst. 1 ve spojení s § 87e odst. 1 písm. c), § 46a odst. 2 písm. j), § 77 zákona o pobytu cizinců - společným znakem těchto pobytových oprávnění je </a:t>
            </a:r>
            <a:r>
              <a:rPr lang="cs-CZ" sz="1800" dirty="0" err="1" smtClean="0">
                <a:cs typeface="Arial" pitchFamily="34" charset="0"/>
              </a:rPr>
              <a:t>nárokovost</a:t>
            </a:r>
            <a:endParaRPr lang="cs-CZ" sz="1800" dirty="0" smtClean="0">
              <a:cs typeface="Arial" pitchFamily="34" charset="0"/>
            </a:endParaRPr>
          </a:p>
          <a:p>
            <a:pPr marL="109537" indent="0">
              <a:lnSpc>
                <a:spcPct val="80000"/>
              </a:lnSpc>
              <a:buNone/>
            </a:pPr>
            <a:endParaRPr lang="cs-CZ" sz="1400" dirty="0" smtClean="0">
              <a:latin typeface="Arial" pitchFamily="34" charset="0"/>
              <a:cs typeface="Arial" pitchFamily="34" charset="0"/>
            </a:endParaRPr>
          </a:p>
          <a:p>
            <a:pPr>
              <a:lnSpc>
                <a:spcPct val="80000"/>
              </a:lnSpc>
            </a:pPr>
            <a:endParaRPr lang="cs-CZ" sz="1400" i="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457200" y="274638"/>
            <a:ext cx="8229600" cy="1354162"/>
          </a:xfrm>
        </p:spPr>
        <p:txBody>
          <a:bodyPr>
            <a:noAutofit/>
          </a:bodyPr>
          <a:lstStyle/>
          <a:p>
            <a:pPr algn="ctr"/>
            <a:r>
              <a:rPr lang="cs-CZ" sz="2400" dirty="0" smtClean="0">
                <a:effectLst/>
              </a:rPr>
              <a:t>Účelová manželství v cizineckém právu ČR</a:t>
            </a:r>
            <a:br>
              <a:rPr lang="cs-CZ" sz="2400" dirty="0" smtClean="0">
                <a:effectLst/>
              </a:rPr>
            </a:br>
            <a:r>
              <a:rPr lang="cs-CZ" sz="2400" dirty="0" smtClean="0">
                <a:effectLst/>
              </a:rPr>
              <a:t>Co je účelové manželství, kdo a jak jej prokazuje?</a:t>
            </a:r>
            <a:endParaRPr lang="cs-CZ" sz="2400" dirty="0"/>
          </a:p>
        </p:txBody>
      </p:sp>
      <p:sp>
        <p:nvSpPr>
          <p:cNvPr id="2" name="Zástupný symbol pro obsah 1"/>
          <p:cNvSpPr>
            <a:spLocks noGrp="1"/>
          </p:cNvSpPr>
          <p:nvPr>
            <p:ph idx="1"/>
          </p:nvPr>
        </p:nvSpPr>
        <p:spPr/>
        <p:txBody>
          <a:bodyPr/>
          <a:lstStyle/>
          <a:p>
            <a:pPr algn="just">
              <a:lnSpc>
                <a:spcPct val="80000"/>
              </a:lnSpc>
            </a:pPr>
            <a:r>
              <a:rPr lang="cs-CZ" sz="1600" dirty="0" smtClean="0">
                <a:cs typeface="Arial" pitchFamily="34" charset="0"/>
              </a:rPr>
              <a:t>podle čl. 35 směrnice 2004/38/ES: </a:t>
            </a:r>
            <a:r>
              <a:rPr lang="cs-CZ" sz="1600" i="1" dirty="0" smtClean="0">
                <a:cs typeface="Arial" pitchFamily="34" charset="0"/>
              </a:rPr>
              <a:t>„Členské státy mohou přijmout potřebná opatření k odepření, pozastavení nebo odnětí jakéhokoliv práva přiznaného touto směrnicí v případě zneužití práv nebo podvodu, například účelových sňatků. Veškerá taková opatření musí být přiměřená a spojená s procesními zárukami stanovenými v článcích 30 a 31.“</a:t>
            </a:r>
          </a:p>
          <a:p>
            <a:pPr algn="just"/>
            <a:r>
              <a:rPr lang="cs-CZ" sz="1600" dirty="0" smtClean="0">
                <a:cs typeface="Arial" pitchFamily="34" charset="0"/>
              </a:rPr>
              <a:t>zamítnutí žádosti z důvodu obcházení zákona (konkrétně z důvodu uzavření účelového sňatku) koresponduje s konceptem zneužití práv uvedeného v čl. 35 směrnice č. 2004/38/ES </a:t>
            </a:r>
          </a:p>
          <a:p>
            <a:pPr algn="just"/>
            <a:r>
              <a:rPr lang="cs-CZ" sz="1600" dirty="0" smtClean="0">
                <a:cs typeface="Arial" pitchFamily="34" charset="0"/>
              </a:rPr>
              <a:t>termín „</a:t>
            </a:r>
            <a:r>
              <a:rPr lang="cs-CZ" sz="1600" i="1" dirty="0" smtClean="0">
                <a:cs typeface="Arial" pitchFamily="34" charset="0"/>
              </a:rPr>
              <a:t>obcházení zákona</a:t>
            </a:r>
            <a:r>
              <a:rPr lang="cs-CZ" sz="1600" dirty="0" smtClean="0">
                <a:cs typeface="Arial" pitchFamily="34" charset="0"/>
              </a:rPr>
              <a:t>“ byl do zákona o pobytu cizinců jako důvod pro zamítnutí u jiných druhů pobytových oprávnění zaveden již novelou zákona o pobytu cizinců provedenou zákonem č. 379/2007 Sb. </a:t>
            </a:r>
          </a:p>
          <a:p>
            <a:pPr algn="just"/>
            <a:r>
              <a:rPr lang="cs-CZ" sz="1600" dirty="0" smtClean="0">
                <a:cs typeface="Arial" pitchFamily="34" charset="0"/>
              </a:rPr>
              <a:t>důvodová zpráva odkazuje na judikaturu Ústavního soudu; podle nálezu Ústavního soudu ze dne 1. 4. 2003 </a:t>
            </a:r>
            <a:r>
              <a:rPr lang="cs-CZ" sz="1600" dirty="0" err="1" smtClean="0">
                <a:cs typeface="Arial" pitchFamily="34" charset="0"/>
              </a:rPr>
              <a:t>sp</a:t>
            </a:r>
            <a:r>
              <a:rPr lang="cs-CZ" sz="1600" dirty="0" smtClean="0">
                <a:cs typeface="Arial" pitchFamily="34" charset="0"/>
              </a:rPr>
              <a:t>. zn. II. ÚS 119/01,: „</a:t>
            </a:r>
            <a:r>
              <a:rPr lang="cs-CZ" sz="1600" i="1" dirty="0" smtClean="0">
                <a:cs typeface="Arial" pitchFamily="34" charset="0"/>
              </a:rPr>
              <a:t>Obcházení zákona spočívá ve vyloučení závazného pravidla záměrným použitím prostředku, který sám o sobě není zákonem zakázaný, v důsledku čehož se uvedený stav stane z hlediska pozitivního práva nenapadnutelným. Jednání in </a:t>
            </a:r>
            <a:r>
              <a:rPr lang="cs-CZ" sz="1600" i="1" dirty="0" err="1" smtClean="0">
                <a:cs typeface="Arial" pitchFamily="34" charset="0"/>
              </a:rPr>
              <a:t>fraudem</a:t>
            </a:r>
            <a:r>
              <a:rPr lang="cs-CZ" sz="1600" i="1" dirty="0" smtClean="0">
                <a:cs typeface="Arial" pitchFamily="34" charset="0"/>
              </a:rPr>
              <a:t> </a:t>
            </a:r>
            <a:r>
              <a:rPr lang="cs-CZ" sz="1600" i="1" dirty="0" err="1" smtClean="0">
                <a:cs typeface="Arial" pitchFamily="34" charset="0"/>
              </a:rPr>
              <a:t>legis</a:t>
            </a:r>
            <a:r>
              <a:rPr lang="cs-CZ" sz="1600" i="1" dirty="0" smtClean="0">
                <a:cs typeface="Arial" pitchFamily="34" charset="0"/>
              </a:rPr>
              <a:t> představuje postup, kdy se někdo chová podle práva, ale tak, aby záměrně dosáhl výsledku právní normou nepředvídaného a nežádoucího.“</a:t>
            </a:r>
          </a:p>
          <a:p>
            <a:endParaRPr lang="cs-C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lIns="91440" tIns="45720" rIns="91440" bIns="45720" numCol="1" anchorCtr="0" compatLnSpc="1">
            <a:prstTxWarp prst="textNoShape">
              <a:avLst/>
            </a:prstTxWarp>
            <a:noAutofit/>
          </a:bodyPr>
          <a:lstStyle/>
          <a:p>
            <a:pPr algn="ctr">
              <a:defRPr/>
            </a:pPr>
            <a:r>
              <a:rPr lang="cs-CZ" sz="2500" dirty="0">
                <a:effectLst/>
              </a:rPr>
              <a:t>Účelová manželství v cizineckém právu ČR</a:t>
            </a:r>
            <a:br>
              <a:rPr lang="cs-CZ" sz="2500" dirty="0">
                <a:effectLst/>
              </a:rPr>
            </a:br>
            <a:r>
              <a:rPr lang="cs-CZ" sz="2500" dirty="0">
                <a:effectLst/>
              </a:rPr>
              <a:t>Co je účelové manželství, kdo a jak jej prokazuje?</a:t>
            </a:r>
            <a:endParaRPr lang="cs-CZ" sz="2500" dirty="0" smtClean="0">
              <a:effectLst/>
            </a:endParaRPr>
          </a:p>
        </p:txBody>
      </p:sp>
      <p:sp>
        <p:nvSpPr>
          <p:cNvPr id="25602" name="Rectangle 3"/>
          <p:cNvSpPr>
            <a:spLocks noGrp="1"/>
          </p:cNvSpPr>
          <p:nvPr>
            <p:ph idx="1"/>
          </p:nvPr>
        </p:nvSpPr>
        <p:spPr>
          <a:xfrm>
            <a:off x="467544" y="1772816"/>
            <a:ext cx="8229600" cy="4666332"/>
          </a:xfrm>
        </p:spPr>
        <p:txBody>
          <a:bodyPr/>
          <a:lstStyle/>
          <a:p>
            <a:pPr algn="just"/>
            <a:r>
              <a:rPr lang="cs-CZ" sz="1200" dirty="0" smtClean="0">
                <a:cs typeface="Arial" pitchFamily="34" charset="0"/>
              </a:rPr>
              <a:t>Definice: Sdělení Komise Evropskému parlamentu a Radě o pokynech pro lepší provádění a uplatňování směrnice č. 2004/38/ES (KOM (2009)13): </a:t>
            </a:r>
            <a:r>
              <a:rPr lang="cs-CZ" sz="1200" i="1" dirty="0" smtClean="0">
                <a:cs typeface="Arial" pitchFamily="34" charset="0"/>
              </a:rPr>
              <a:t>„sňatky uzavřené </a:t>
            </a:r>
            <a:r>
              <a:rPr lang="cs-CZ" sz="1200" b="1" i="1" dirty="0" smtClean="0">
                <a:cs typeface="Arial" pitchFamily="34" charset="0"/>
              </a:rPr>
              <a:t>výlučně </a:t>
            </a:r>
            <a:r>
              <a:rPr lang="cs-CZ" sz="1200" i="1" dirty="0" smtClean="0">
                <a:cs typeface="Arial" pitchFamily="34" charset="0"/>
              </a:rPr>
              <a:t>za účelem získání práva volného pohybu a pobytu podle směrnice, na které by jinak dotyčná osoba neměla nárok. Sňatek není možné považovat za účelový sňatek pouze z toho důvodu, že je spojen s výhodou přistěhovalectví, nebo s jinou výhodou. Kvalita vztahu není pro použití článku 35 relevantní.“</a:t>
            </a:r>
            <a:endParaRPr lang="cs-CZ" sz="1200" b="1" i="1" dirty="0" smtClean="0">
              <a:cs typeface="Arial" pitchFamily="34" charset="0"/>
            </a:endParaRPr>
          </a:p>
          <a:p>
            <a:pPr algn="just"/>
            <a:r>
              <a:rPr lang="cs-CZ" sz="1200" dirty="0" smtClean="0">
                <a:cs typeface="Arial" pitchFamily="34" charset="0"/>
              </a:rPr>
              <a:t>manželství </a:t>
            </a:r>
            <a:r>
              <a:rPr lang="cs-CZ" sz="1200" dirty="0">
                <a:cs typeface="Arial" pitchFamily="34" charset="0"/>
              </a:rPr>
              <a:t>uzavřené </a:t>
            </a:r>
            <a:r>
              <a:rPr lang="cs-CZ" sz="1200" dirty="0" smtClean="0">
                <a:cs typeface="Arial" pitchFamily="34" charset="0"/>
              </a:rPr>
              <a:t>pouze formálně, </a:t>
            </a:r>
            <a:r>
              <a:rPr lang="cs-CZ" sz="1200" dirty="0">
                <a:cs typeface="Arial" pitchFamily="34" charset="0"/>
              </a:rPr>
              <a:t>aby byly naplněny předpoklady stanovené právními předpisy pro získání pobytového oprávnění, manželé nemají úmysl dál vést a rozvíjet (skutečný) rodinný </a:t>
            </a:r>
            <a:r>
              <a:rPr lang="cs-CZ" sz="1200" dirty="0" smtClean="0">
                <a:cs typeface="Arial" pitchFamily="34" charset="0"/>
              </a:rPr>
              <a:t>život (ve smyslu čl. 8 EÚLP) , </a:t>
            </a:r>
            <a:r>
              <a:rPr lang="cs-CZ" sz="1200" dirty="0">
                <a:cs typeface="Arial" pitchFamily="34" charset="0"/>
              </a:rPr>
              <a:t>případně existenci rodinného života pouze předstírají. </a:t>
            </a:r>
            <a:endParaRPr lang="cs-CZ" sz="1200" dirty="0" smtClean="0">
              <a:cs typeface="Arial" pitchFamily="34" charset="0"/>
            </a:endParaRPr>
          </a:p>
          <a:p>
            <a:pPr algn="just"/>
            <a:r>
              <a:rPr lang="cs-CZ" sz="1200" i="1" dirty="0" smtClean="0">
                <a:cs typeface="Arial" pitchFamily="34" charset="0"/>
              </a:rPr>
              <a:t>Za </a:t>
            </a:r>
            <a:r>
              <a:rPr lang="cs-CZ" sz="1200" i="1" dirty="0">
                <a:cs typeface="Arial" pitchFamily="34" charset="0"/>
              </a:rPr>
              <a:t>„</a:t>
            </a:r>
            <a:r>
              <a:rPr lang="cs-CZ" sz="1200" dirty="0">
                <a:cs typeface="Arial" pitchFamily="34" charset="0"/>
              </a:rPr>
              <a:t>opravdové</a:t>
            </a:r>
            <a:r>
              <a:rPr lang="cs-CZ" sz="1200" i="1" dirty="0">
                <a:cs typeface="Arial" pitchFamily="34" charset="0"/>
              </a:rPr>
              <a:t>“ </a:t>
            </a:r>
            <a:r>
              <a:rPr lang="cs-CZ" sz="1200" dirty="0">
                <a:cs typeface="Arial" pitchFamily="34" charset="0"/>
              </a:rPr>
              <a:t>manželství proto nelze považovat pouze takové uzavřené z „čisté lásky“. Citový vztah </a:t>
            </a:r>
            <a:r>
              <a:rPr lang="cs-CZ" sz="1200" dirty="0" smtClean="0">
                <a:cs typeface="Arial" pitchFamily="34" charset="0"/>
              </a:rPr>
              <a:t>mezi snoubenci je </a:t>
            </a:r>
            <a:r>
              <a:rPr lang="cs-CZ" sz="1200" dirty="0">
                <a:cs typeface="Arial" pitchFamily="34" charset="0"/>
              </a:rPr>
              <a:t>či může být pouze jedním z </a:t>
            </a:r>
            <a:r>
              <a:rPr lang="cs-CZ" sz="1200" dirty="0" smtClean="0">
                <a:cs typeface="Arial" pitchFamily="34" charset="0"/>
              </a:rPr>
              <a:t>motivů. Citový vztah se může časem vyvinout – viz </a:t>
            </a:r>
            <a:r>
              <a:rPr lang="cs-CZ" sz="1200" dirty="0" smtClean="0"/>
              <a:t>rozsudek Nejvyššího správního soudu ze dne 31. 8. 2012, č. </a:t>
            </a:r>
            <a:r>
              <a:rPr lang="cs-CZ" sz="1200" dirty="0" err="1" smtClean="0"/>
              <a:t>j</a:t>
            </a:r>
            <a:r>
              <a:rPr lang="cs-CZ" sz="1200" dirty="0" smtClean="0"/>
              <a:t>. 5 As 104/2011-102: „Účelovost</a:t>
            </a:r>
            <a:r>
              <a:rPr lang="cs-CZ" sz="1200" i="1" dirty="0" smtClean="0"/>
              <a:t> uzavření manželství ve smyslu § 87e odst. 1 písm. c) zákona č. 326/1999 Sb., o pobytu cizinců na území České republiky, je třeba posuzovat po celou dobu správního řízení, a to až do rozhodnutí odvolacího orgánu. </a:t>
            </a:r>
            <a:r>
              <a:rPr lang="cs-CZ" sz="1200" b="1" i="1" dirty="0" smtClean="0"/>
              <a:t>Pokud je v řízení před správními orgány prokázáno, že manželství plní svou funkci, není možné takové manželství považovat za účelově uzavřené, a to ani když tomu tak od jeho úplného počátku nebylo.“</a:t>
            </a:r>
            <a:endParaRPr lang="cs-CZ" sz="1200" dirty="0" smtClean="0">
              <a:cs typeface="Arial" pitchFamily="34" charset="0"/>
            </a:endParaRPr>
          </a:p>
          <a:p>
            <a:pPr algn="just"/>
            <a:r>
              <a:rPr lang="cs-CZ" sz="1200" dirty="0" smtClean="0">
                <a:cs typeface="Arial" pitchFamily="34" charset="0"/>
              </a:rPr>
              <a:t>hraničním případem (označovaném jako „</a:t>
            </a:r>
            <a:r>
              <a:rPr lang="cs-CZ" sz="1200" dirty="0" err="1" smtClean="0">
                <a:cs typeface="Arial" pitchFamily="34" charset="0"/>
              </a:rPr>
              <a:t>grey</a:t>
            </a:r>
            <a:r>
              <a:rPr lang="cs-CZ" sz="1200" dirty="0" smtClean="0">
                <a:cs typeface="Arial" pitchFamily="34" charset="0"/>
              </a:rPr>
              <a:t> </a:t>
            </a:r>
            <a:r>
              <a:rPr lang="cs-CZ" sz="1200" dirty="0" err="1">
                <a:cs typeface="Arial" pitchFamily="34" charset="0"/>
              </a:rPr>
              <a:t>marriages</a:t>
            </a:r>
            <a:r>
              <a:rPr lang="cs-CZ" sz="1200" dirty="0" smtClean="0">
                <a:cs typeface="Arial" pitchFamily="34" charset="0"/>
              </a:rPr>
              <a:t>“) jsou manželství, která jsou uzavřena „z upřímné lásky“ pouze jedním ze snoubenců (zpravidla osobou s oprávněním k pobytu či přímo občanem EU), přičemž druhý ze snoubenců (cizinec) city pouze předstírá, sleduje pouze získání pobytového oprávnění (bez úmyslu vést po získání pobytového oprávnění dál rodinný život); rozsudek MS v Praze ze dne 11. 2. 2013 </a:t>
            </a:r>
            <a:r>
              <a:rPr lang="cs-CZ" sz="1200" dirty="0" err="1" smtClean="0">
                <a:cs typeface="Arial" pitchFamily="34" charset="0"/>
              </a:rPr>
              <a:t>č.j</a:t>
            </a:r>
            <a:r>
              <a:rPr lang="cs-CZ" sz="1200" dirty="0" smtClean="0">
                <a:cs typeface="Arial" pitchFamily="34" charset="0"/>
              </a:rPr>
              <a:t>. 10 A 17/2012-64-67: </a:t>
            </a:r>
            <a:r>
              <a:rPr lang="cs-CZ" sz="1200" i="1" dirty="0" smtClean="0">
                <a:cs typeface="Arial" pitchFamily="34" charset="0"/>
              </a:rPr>
              <a:t>„Za situace, kdy žalovaný (MZV) uznává, že ze strany manželky žalobce byl sňatek uzavřen z citové náklonnosti vůči žalobci, nemůže se jednat o svazek neexistující, v němž by se oba manželé blíže neznali (tím spíše nelze hovořit o úplatě za uzavření manželství), a to ani v případě, kdy by  žalobce své city vůči manželce jen předstíral, jak se snaží naznačovat žalovaný. Taková obhajoba rozhodnutí nemůže jednoznačně obstát.“ </a:t>
            </a:r>
            <a:endParaRPr lang="cs-CZ" sz="11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lIns="91440" tIns="45720" rIns="91440" bIns="45720" numCol="1" anchorCtr="0" compatLnSpc="1">
            <a:prstTxWarp prst="textNoShape">
              <a:avLst/>
            </a:prstTxWarp>
            <a:noAutofit/>
          </a:bodyPr>
          <a:lstStyle/>
          <a:p>
            <a:pPr algn="ctr">
              <a:defRPr/>
            </a:pPr>
            <a:r>
              <a:rPr lang="cs-CZ" sz="2500" dirty="0">
                <a:effectLst/>
              </a:rPr>
              <a:t>Účelová manželství v cizineckém právu ČR</a:t>
            </a:r>
            <a:br>
              <a:rPr lang="cs-CZ" sz="2500" dirty="0">
                <a:effectLst/>
              </a:rPr>
            </a:br>
            <a:r>
              <a:rPr lang="cs-CZ" sz="2500" dirty="0">
                <a:effectLst/>
              </a:rPr>
              <a:t>Co je účelové manželství, kdo a jak jej prokazuje?</a:t>
            </a:r>
            <a:endParaRPr lang="cs-CZ" sz="2500" dirty="0" smtClean="0">
              <a:effectLst/>
            </a:endParaRPr>
          </a:p>
        </p:txBody>
      </p:sp>
      <p:sp>
        <p:nvSpPr>
          <p:cNvPr id="25602" name="Rectangle 3"/>
          <p:cNvSpPr>
            <a:spLocks noGrp="1"/>
          </p:cNvSpPr>
          <p:nvPr>
            <p:ph idx="1"/>
          </p:nvPr>
        </p:nvSpPr>
        <p:spPr/>
        <p:txBody>
          <a:bodyPr/>
          <a:lstStyle/>
          <a:p>
            <a:pPr>
              <a:buNone/>
            </a:pPr>
            <a:endParaRPr lang="cs-CZ" sz="1100" dirty="0" smtClean="0">
              <a:latin typeface="Arial" pitchFamily="34" charset="0"/>
              <a:cs typeface="Arial" pitchFamily="34" charset="0"/>
            </a:endParaRPr>
          </a:p>
          <a:p>
            <a:r>
              <a:rPr lang="cs-CZ" sz="1800" dirty="0" smtClean="0">
                <a:cs typeface="Arial" pitchFamily="34" charset="0"/>
              </a:rPr>
              <a:t>předmětem </a:t>
            </a:r>
            <a:r>
              <a:rPr lang="cs-CZ" sz="1800" dirty="0">
                <a:cs typeface="Arial" pitchFamily="34" charset="0"/>
              </a:rPr>
              <a:t>zkoumání správního úřadu </a:t>
            </a:r>
            <a:r>
              <a:rPr lang="cs-CZ" sz="1800" dirty="0" smtClean="0">
                <a:cs typeface="Arial" pitchFamily="34" charset="0"/>
              </a:rPr>
              <a:t>je otázka</a:t>
            </a:r>
            <a:r>
              <a:rPr lang="cs-CZ" sz="1800" dirty="0">
                <a:cs typeface="Arial" pitchFamily="34" charset="0"/>
              </a:rPr>
              <a:t>, zda pobytové oprávnění bude plnit účel, pro které má být </a:t>
            </a:r>
            <a:r>
              <a:rPr lang="cs-CZ" sz="1800" dirty="0" smtClean="0">
                <a:cs typeface="Arial" pitchFamily="34" charset="0"/>
              </a:rPr>
              <a:t>uděleno</a:t>
            </a:r>
            <a:endParaRPr lang="cs-CZ" sz="1800" dirty="0">
              <a:cs typeface="Arial" pitchFamily="34" charset="0"/>
            </a:endParaRPr>
          </a:p>
          <a:p>
            <a:r>
              <a:rPr lang="cs-CZ" sz="1800" dirty="0" smtClean="0">
                <a:cs typeface="Arial" pitchFamily="34" charset="0"/>
              </a:rPr>
              <a:t>zásadní </a:t>
            </a:r>
            <a:r>
              <a:rPr lang="cs-CZ" sz="1800" dirty="0">
                <a:cs typeface="Arial" pitchFamily="34" charset="0"/>
              </a:rPr>
              <a:t>rozdíl v postavení cizinců - rodinných příslušníků občanů EU/ČR, a cizinců, kteří takovéto postavení </a:t>
            </a:r>
            <a:r>
              <a:rPr lang="cs-CZ" sz="1800" dirty="0" smtClean="0">
                <a:cs typeface="Arial" pitchFamily="34" charset="0"/>
              </a:rPr>
              <a:t>nemají: </a:t>
            </a:r>
            <a:r>
              <a:rPr lang="cs-CZ" sz="1800" b="1" dirty="0" smtClean="0">
                <a:cs typeface="Arial" pitchFamily="34" charset="0"/>
              </a:rPr>
              <a:t>Nárok </a:t>
            </a:r>
            <a:r>
              <a:rPr lang="cs-CZ" sz="1800" b="1" dirty="0">
                <a:cs typeface="Arial" pitchFamily="34" charset="0"/>
              </a:rPr>
              <a:t>na udělení pobytového oprávnění a </a:t>
            </a:r>
            <a:r>
              <a:rPr lang="cs-CZ" sz="1800" b="1" dirty="0" smtClean="0">
                <a:cs typeface="Arial" pitchFamily="34" charset="0"/>
              </a:rPr>
              <a:t>konstrukce </a:t>
            </a:r>
            <a:r>
              <a:rPr lang="cs-CZ" sz="1800" b="1" dirty="0">
                <a:cs typeface="Arial" pitchFamily="34" charset="0"/>
              </a:rPr>
              <a:t>děleného důkazního břemena</a:t>
            </a:r>
            <a:r>
              <a:rPr lang="cs-CZ" sz="1800" dirty="0" smtClean="0">
                <a:cs typeface="Arial" pitchFamily="34" charset="0"/>
              </a:rPr>
              <a:t>.</a:t>
            </a:r>
          </a:p>
          <a:p>
            <a:r>
              <a:rPr lang="cs-CZ" sz="1800" dirty="0" smtClean="0">
                <a:cs typeface="Arial" pitchFamily="34" charset="0"/>
              </a:rPr>
              <a:t>podle Sdělení </a:t>
            </a:r>
            <a:r>
              <a:rPr lang="cs-CZ" sz="1800" dirty="0">
                <a:cs typeface="Arial" pitchFamily="34" charset="0"/>
              </a:rPr>
              <a:t>Komise </a:t>
            </a:r>
            <a:r>
              <a:rPr lang="cs-CZ" sz="1800" dirty="0" smtClean="0">
                <a:cs typeface="Arial" pitchFamily="34" charset="0"/>
              </a:rPr>
              <a:t>(KOM(2009)313: „</a:t>
            </a:r>
            <a:r>
              <a:rPr lang="cs-CZ" sz="1800" i="1" dirty="0" smtClean="0">
                <a:cs typeface="Arial" pitchFamily="34" charset="0"/>
              </a:rPr>
              <a:t>Důkazní </a:t>
            </a:r>
            <a:r>
              <a:rPr lang="cs-CZ" sz="1800" i="1" dirty="0">
                <a:cs typeface="Arial" pitchFamily="34" charset="0"/>
              </a:rPr>
              <a:t>břemeno nesou orgány členských států, které se snaží omezit práva podle této směrnice. Orgány musí být s to případ přesvědčivě doložit, přičemž musí respektovat všechny hmotně-právní záruky popsané v předchozích oddílech</a:t>
            </a:r>
            <a:r>
              <a:rPr lang="cs-CZ" sz="1800" i="1" dirty="0" smtClean="0">
                <a:cs typeface="Arial" pitchFamily="34" charset="0"/>
              </a:rPr>
              <a:t>.“ </a:t>
            </a:r>
          </a:p>
          <a:p>
            <a:r>
              <a:rPr lang="cs-CZ" sz="1800" dirty="0" smtClean="0">
                <a:cs typeface="Arial" pitchFamily="34" charset="0"/>
              </a:rPr>
              <a:t>oproti jiným (nenárokovým) řízením musí být správní orgány schopny uzavření účelového manželství žadateli prokázat</a:t>
            </a:r>
          </a:p>
          <a:p>
            <a:pPr>
              <a:buNone/>
            </a:pPr>
            <a:endParaRPr lang="cs-CZ" sz="1100" dirty="0" smtClean="0">
              <a:cs typeface="Arial" pitchFamily="34" charset="0"/>
            </a:endParaRPr>
          </a:p>
          <a:p>
            <a:endParaRPr lang="cs-CZ" sz="1100" dirty="0" smtClean="0">
              <a:latin typeface="Arial" pitchFamily="34" charset="0"/>
              <a:cs typeface="Arial" pitchFamily="34" charset="0"/>
            </a:endParaRPr>
          </a:p>
          <a:p>
            <a:endParaRPr lang="cs-CZ" sz="1100" b="1" dirty="0" smtClean="0">
              <a:latin typeface="Arial" pitchFamily="34" charset="0"/>
              <a:cs typeface="Arial" pitchFamily="34" charset="0"/>
            </a:endParaRPr>
          </a:p>
        </p:txBody>
      </p:sp>
    </p:spTree>
    <p:extLst>
      <p:ext uri="{BB962C8B-B14F-4D97-AF65-F5344CB8AC3E}">
        <p14:creationId xmlns:p14="http://schemas.microsoft.com/office/powerpoint/2010/main" xmlns="" val="3362448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2700" dirty="0" smtClean="0">
                <a:effectLst/>
              </a:rPr>
              <a:t>Účelová manželství v cizineckém právu ČR</a:t>
            </a:r>
            <a:br>
              <a:rPr lang="cs-CZ" sz="2700" dirty="0" smtClean="0">
                <a:effectLst/>
              </a:rPr>
            </a:br>
            <a:r>
              <a:rPr lang="cs-CZ" sz="2700" dirty="0" smtClean="0">
                <a:effectLst/>
              </a:rPr>
              <a:t>Co je účelové manželství, kdo a jak jej prokazuje?</a:t>
            </a:r>
            <a:endParaRPr lang="cs-CZ" sz="2700" dirty="0"/>
          </a:p>
        </p:txBody>
      </p:sp>
      <p:sp>
        <p:nvSpPr>
          <p:cNvPr id="2" name="Zástupný symbol pro obsah 1"/>
          <p:cNvSpPr>
            <a:spLocks noGrp="1"/>
          </p:cNvSpPr>
          <p:nvPr>
            <p:ph idx="1"/>
          </p:nvPr>
        </p:nvSpPr>
        <p:spPr/>
        <p:txBody>
          <a:bodyPr>
            <a:normAutofit/>
          </a:bodyPr>
          <a:lstStyle/>
          <a:p>
            <a:pPr algn="just"/>
            <a:r>
              <a:rPr lang="cs-CZ" sz="1400" dirty="0" smtClean="0">
                <a:cs typeface="Arial" pitchFamily="34" charset="0"/>
              </a:rPr>
              <a:t>směrnice 2004/38/ES nebrání členským státům v tom, aby vyšetřovaly individuální případy, ve kterých existuje </a:t>
            </a:r>
            <a:r>
              <a:rPr lang="cs-CZ" sz="1400" b="1" dirty="0" smtClean="0">
                <a:cs typeface="Arial" pitchFamily="34" charset="0"/>
              </a:rPr>
              <a:t>odůvodněné podezření ze zneužití</a:t>
            </a:r>
            <a:r>
              <a:rPr lang="cs-CZ" sz="1400" dirty="0" smtClean="0">
                <a:cs typeface="Arial" pitchFamily="34" charset="0"/>
              </a:rPr>
              <a:t>. Unijní právo nicméně zakazuje systematické kontroly. </a:t>
            </a:r>
          </a:p>
          <a:p>
            <a:pPr algn="just"/>
            <a:r>
              <a:rPr lang="cs-CZ" sz="1400" dirty="0" smtClean="0">
                <a:cs typeface="Arial" pitchFamily="34" charset="0"/>
              </a:rPr>
              <a:t>Členské státy mohou vycházet z předchozích analýz a zkušeností, které dokazují jasný vztah mezi prokázanými případy zneužití a určitými charakteristikami takovýchto případů. Za tímto účelem jsou ve Sdělení Komise uvedena indikativní kritéria svědčící pro/proti existenci účelového manželství. Jejich cílem je zamezit provádění systematických kontrol ze strany správních orgánů členských států. „</a:t>
            </a:r>
            <a:r>
              <a:rPr lang="cs-CZ" sz="1400" b="1" i="1" dirty="0" smtClean="0">
                <a:cs typeface="Arial" pitchFamily="34" charset="0"/>
              </a:rPr>
              <a:t>Kritéria by měla být považována za podněty pro zahájení vyšetřování, aniž by z nich bylo možné vyvozovat automatické závěry výsledků nebo dalšího šetření</a:t>
            </a:r>
            <a:r>
              <a:rPr lang="cs-CZ" sz="1400" i="1" dirty="0" smtClean="0">
                <a:cs typeface="Arial" pitchFamily="34" charset="0"/>
              </a:rPr>
              <a:t>. Členské státy se nemohou spoléhat na jediné kritérium, ale je třeba věnovat řádnou pozornost všem okolnostem jednotlivého případu. </a:t>
            </a:r>
            <a:r>
              <a:rPr lang="cs-CZ" sz="1400" dirty="0" smtClean="0">
                <a:cs typeface="Arial" pitchFamily="34" charset="0"/>
              </a:rPr>
              <a:t>V praxi ZÚ bývají často tyto indicie zaměňovány s „důkazy o účelovosti manželství“.</a:t>
            </a:r>
            <a:endParaRPr lang="cs-CZ" sz="1400" i="1" dirty="0" smtClean="0">
              <a:cs typeface="Arial" pitchFamily="34" charset="0"/>
            </a:endParaRPr>
          </a:p>
          <a:p>
            <a:pPr algn="just"/>
            <a:r>
              <a:rPr lang="cs-CZ" sz="1400" dirty="0" smtClean="0">
                <a:cs typeface="Arial" pitchFamily="34" charset="0"/>
              </a:rPr>
              <a:t>Prokazování, že sňatek byl uzavřen </a:t>
            </a:r>
            <a:r>
              <a:rPr lang="cs-CZ" sz="1400" b="1" dirty="0" smtClean="0">
                <a:cs typeface="Arial" pitchFamily="34" charset="0"/>
              </a:rPr>
              <a:t>výlučně</a:t>
            </a:r>
            <a:r>
              <a:rPr lang="cs-CZ" sz="1400" dirty="0" smtClean="0">
                <a:cs typeface="Arial" pitchFamily="34" charset="0"/>
              </a:rPr>
              <a:t> za účelem pobytového oprávnění je poměrně obtížné - to zejména v případech řízeních o udělení krátkodobého víza, kdy manželé žijí odděleně v různých zemích (zejména s ohledem na časové a faktická omezení). S výjimkou řízení o udělení krátkodobého víza je aplikován správní řád, včetně části druhé a třetí. </a:t>
            </a:r>
            <a:endParaRPr lang="cs-CZ"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t>Účelová manželství v cizineckém právu ČR</a:t>
            </a:r>
            <a:br>
              <a:rPr lang="cs-CZ" sz="2400" dirty="0" smtClean="0"/>
            </a:br>
            <a:r>
              <a:rPr lang="cs-CZ" sz="2400" dirty="0" smtClean="0"/>
              <a:t>Co je účelové manželství, kdo a jak jej prokazuje?</a:t>
            </a:r>
            <a:endParaRPr lang="cs-CZ" sz="2400" dirty="0"/>
          </a:p>
        </p:txBody>
      </p:sp>
      <p:sp>
        <p:nvSpPr>
          <p:cNvPr id="3" name="Zástupný symbol pro obsah 2"/>
          <p:cNvSpPr>
            <a:spLocks noGrp="1"/>
          </p:cNvSpPr>
          <p:nvPr>
            <p:ph idx="1"/>
          </p:nvPr>
        </p:nvSpPr>
        <p:spPr/>
        <p:txBody>
          <a:bodyPr>
            <a:normAutofit/>
          </a:bodyPr>
          <a:lstStyle/>
          <a:p>
            <a:pPr algn="just"/>
            <a:r>
              <a:rPr lang="cs-CZ" sz="3200" dirty="0" smtClean="0">
                <a:cs typeface="Arial" pitchFamily="34" charset="0"/>
              </a:rPr>
              <a:t> </a:t>
            </a:r>
            <a:r>
              <a:rPr lang="cs-CZ" sz="1400" dirty="0" smtClean="0">
                <a:cs typeface="Arial" pitchFamily="34" charset="0"/>
              </a:rPr>
              <a:t>Standardními prověřovacími metodami: oddělený výslech manželů, místní šetření, výslechy svědků, lustrace v IS. </a:t>
            </a:r>
          </a:p>
          <a:p>
            <a:pPr algn="just"/>
            <a:r>
              <a:rPr lang="cs-CZ" sz="1400" dirty="0" smtClean="0"/>
              <a:t>rozsudek NSS ze dne 2. 10. 2013 č. </a:t>
            </a:r>
            <a:r>
              <a:rPr lang="cs-CZ" sz="1400" dirty="0" err="1" smtClean="0"/>
              <a:t>j</a:t>
            </a:r>
            <a:r>
              <a:rPr lang="cs-CZ" sz="1400" dirty="0" smtClean="0"/>
              <a:t>. 1 As 58/2013 – 43: </a:t>
            </a:r>
            <a:r>
              <a:rPr lang="cs-CZ" sz="1400" i="1" dirty="0" smtClean="0"/>
              <a:t>„Prokazování účelovosti manželství</a:t>
            </a:r>
            <a:r>
              <a:rPr lang="cs-CZ" sz="1400" dirty="0" smtClean="0"/>
              <a:t> [je] </a:t>
            </a:r>
            <a:r>
              <a:rPr lang="cs-CZ" sz="1400" i="1" dirty="0" smtClean="0"/>
              <a:t>nutně založeno na zjištění okolností provázejících seznámení obou snoubenců, jejich svatbu a jejich následný život.“</a:t>
            </a:r>
          </a:p>
          <a:p>
            <a:pPr algn="just"/>
            <a:r>
              <a:rPr lang="cs-CZ" sz="1400" dirty="0" smtClean="0">
                <a:cs typeface="Arial" pitchFamily="34" charset="0"/>
              </a:rPr>
              <a:t>Šetření prováděny (i opakovaně) téměř ve všech případech. VOP se v rovněž opakovaně setkal s prověřováním rodiny cizince ze strany OSPOD (v případech, kdy se jednalo o sloučení s nezletilým občanem EU/ČR).</a:t>
            </a:r>
          </a:p>
          <a:p>
            <a:pPr algn="just"/>
            <a:r>
              <a:rPr lang="cs-CZ" sz="1500" dirty="0" smtClean="0"/>
              <a:t>zjištěné skutečnosti a rozpory ve výpovědích mají prokázat, že </a:t>
            </a:r>
            <a:r>
              <a:rPr lang="cs-CZ" sz="1500" i="1" dirty="0" smtClean="0"/>
              <a:t>„vztah nelze považovat za standardní manželství, </a:t>
            </a:r>
            <a:r>
              <a:rPr lang="pl-PL" sz="1500" i="1" dirty="0" smtClean="0"/>
              <a:t>jak je obecně společensky vnímáno a jak je do jisté míry reflektováno v § 1 odst. 2 a v § 18 </a:t>
            </a:r>
            <a:r>
              <a:rPr lang="cs-CZ" sz="1500" i="1" dirty="0" smtClean="0"/>
              <a:t>zákona o rodině“</a:t>
            </a:r>
          </a:p>
          <a:p>
            <a:pPr algn="just"/>
            <a:endParaRPr lang="cs-CZ" sz="3200" dirty="0" smtClean="0"/>
          </a:p>
          <a:p>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defRPr/>
            </a:pPr>
            <a:r>
              <a:rPr lang="cs-CZ" dirty="0" smtClean="0"/>
              <a:t>Procesní postavení občana ČR/EU</a:t>
            </a:r>
            <a:endParaRPr lang="cs-CZ" dirty="0"/>
          </a:p>
        </p:txBody>
      </p:sp>
      <p:sp>
        <p:nvSpPr>
          <p:cNvPr id="27649" name="Zástupný symbol pro obsah 1"/>
          <p:cNvSpPr>
            <a:spLocks noGrp="1"/>
          </p:cNvSpPr>
          <p:nvPr>
            <p:ph idx="1"/>
          </p:nvPr>
        </p:nvSpPr>
        <p:spPr/>
        <p:txBody>
          <a:bodyPr/>
          <a:lstStyle/>
          <a:p>
            <a:r>
              <a:rPr lang="cs-CZ" dirty="0" smtClean="0"/>
              <a:t>účastník?</a:t>
            </a:r>
          </a:p>
          <a:p>
            <a:r>
              <a:rPr lang="cs-CZ" dirty="0" smtClean="0"/>
              <a:t>svědek?</a:t>
            </a:r>
          </a:p>
          <a:p>
            <a:r>
              <a:rPr lang="cs-CZ" dirty="0" smtClean="0"/>
              <a:t>protiargumenty správních orgánů</a:t>
            </a:r>
          </a:p>
          <a:p>
            <a:r>
              <a:rPr lang="cs-CZ" dirty="0" smtClean="0"/>
              <a:t>možné dopady přiznání řádného procesního postavení občanovi ČR/EU </a:t>
            </a:r>
          </a:p>
          <a:p>
            <a:endParaRPr lang="cs-CZ" dirty="0" smtClean="0"/>
          </a:p>
        </p:txBody>
      </p:sp>
      <p:pic>
        <p:nvPicPr>
          <p:cNvPr id="4" name="Obrázok 3" descr="Nevěra.jpg"/>
          <p:cNvPicPr>
            <a:picLocks noChangeAspect="1"/>
          </p:cNvPicPr>
          <p:nvPr/>
        </p:nvPicPr>
        <p:blipFill>
          <a:blip r:embed="rId2" cstate="print"/>
          <a:stretch>
            <a:fillRect/>
          </a:stretch>
        </p:blipFill>
        <p:spPr>
          <a:xfrm>
            <a:off x="6516216" y="1268760"/>
            <a:ext cx="1944216" cy="175056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467544" y="116632"/>
            <a:ext cx="8219256" cy="778098"/>
          </a:xfrm>
        </p:spPr>
        <p:txBody>
          <a:bodyPr/>
          <a:lstStyle/>
          <a:p>
            <a:pPr algn="ctr">
              <a:defRPr/>
            </a:pPr>
            <a:r>
              <a:rPr lang="cs-CZ" sz="3200" dirty="0" smtClean="0"/>
              <a:t>Struktura příspěvku </a:t>
            </a:r>
            <a:endParaRPr lang="cs-CZ" sz="3200" dirty="0"/>
          </a:p>
        </p:txBody>
      </p:sp>
      <p:sp>
        <p:nvSpPr>
          <p:cNvPr id="17409" name="Zástupný symbol pro obsah 1"/>
          <p:cNvSpPr>
            <a:spLocks noGrp="1"/>
          </p:cNvSpPr>
          <p:nvPr>
            <p:ph idx="1"/>
          </p:nvPr>
        </p:nvSpPr>
        <p:spPr>
          <a:xfrm>
            <a:off x="323850" y="836613"/>
            <a:ext cx="8374063" cy="5400675"/>
          </a:xfrm>
        </p:spPr>
        <p:txBody>
          <a:bodyPr/>
          <a:lstStyle/>
          <a:p>
            <a:pPr algn="just"/>
            <a:endParaRPr lang="cs-CZ" sz="1600" dirty="0" smtClean="0"/>
          </a:p>
          <a:p>
            <a:pPr algn="just"/>
            <a:endParaRPr lang="cs-CZ" sz="1600" dirty="0" smtClean="0"/>
          </a:p>
          <a:p>
            <a:pPr algn="just"/>
            <a:endParaRPr lang="cs-CZ" sz="1600" dirty="0" smtClean="0"/>
          </a:p>
          <a:p>
            <a:pPr marL="525780" indent="-457200">
              <a:buFont typeface="+mj-lt"/>
              <a:buAutoNum type="arabicPeriod"/>
            </a:pPr>
            <a:r>
              <a:rPr lang="cs-CZ" sz="2200" dirty="0" smtClean="0"/>
              <a:t>Právní úprava procesu udělování krátkodobých víz</a:t>
            </a:r>
          </a:p>
          <a:p>
            <a:pPr marL="525780" indent="-457200">
              <a:buFont typeface="+mj-lt"/>
              <a:buAutoNum type="arabicPeriod"/>
            </a:pPr>
            <a:r>
              <a:rPr lang="cs-CZ" sz="2200" dirty="0" smtClean="0"/>
              <a:t>Změny v procesním a </a:t>
            </a:r>
            <a:r>
              <a:rPr lang="cs-CZ" sz="2200" dirty="0" err="1" smtClean="0"/>
              <a:t>hmotněprávním</a:t>
            </a:r>
            <a:r>
              <a:rPr lang="cs-CZ" sz="2200" dirty="0" smtClean="0"/>
              <a:t> postavení rodinných příslušníků občanů EU / ČR v připravované cizinecké legislativě </a:t>
            </a:r>
          </a:p>
          <a:p>
            <a:pPr marL="525780" indent="-457200">
              <a:buFont typeface="+mj-lt"/>
              <a:buAutoNum type="arabicPeriod"/>
            </a:pPr>
            <a:r>
              <a:rPr lang="cs-CZ" sz="2200" dirty="0" smtClean="0"/>
              <a:t>Hmotně-právní posouzení otázky, co je účelovým manželstvím</a:t>
            </a:r>
          </a:p>
          <a:p>
            <a:pPr marL="525780" indent="-457200">
              <a:buFont typeface="+mj-lt"/>
              <a:buAutoNum type="arabicPeriod"/>
            </a:pPr>
            <a:r>
              <a:rPr lang="cs-CZ" sz="2200" dirty="0" smtClean="0"/>
              <a:t>Procesní a formální souvislosti posuzování účelovosti manželství </a:t>
            </a:r>
          </a:p>
          <a:p>
            <a:pPr marL="525780" indent="-457200">
              <a:buFont typeface="+mj-lt"/>
              <a:buAutoNum type="arabicPeriod"/>
            </a:pPr>
            <a:r>
              <a:rPr lang="cs-CZ" sz="2200" dirty="0" smtClean="0"/>
              <a:t>Problematika účelového určení otcovství</a:t>
            </a:r>
          </a:p>
          <a:p>
            <a:pPr algn="just"/>
            <a:endParaRPr lang="cs-CZ" sz="2200" dirty="0" smtClean="0"/>
          </a:p>
          <a:p>
            <a:pPr algn="just"/>
            <a:endParaRPr lang="cs-CZ" sz="2400" b="1" dirty="0" smtClean="0"/>
          </a:p>
          <a:p>
            <a:pPr>
              <a:buNone/>
            </a:pPr>
            <a:endParaRPr lang="cs-CZ"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pPr algn="ctr">
              <a:defRPr/>
            </a:pPr>
            <a:r>
              <a:rPr lang="cs-CZ" dirty="0" smtClean="0"/>
              <a:t>Záznamy z pohovorů</a:t>
            </a:r>
            <a:endParaRPr lang="cs-CZ" dirty="0"/>
          </a:p>
        </p:txBody>
      </p:sp>
      <p:sp>
        <p:nvSpPr>
          <p:cNvPr id="28673" name="Zástupný symbol pro obsah 1"/>
          <p:cNvSpPr>
            <a:spLocks noGrp="1"/>
          </p:cNvSpPr>
          <p:nvPr>
            <p:ph idx="1"/>
          </p:nvPr>
        </p:nvSpPr>
        <p:spPr>
          <a:xfrm>
            <a:off x="468313" y="1268413"/>
            <a:ext cx="8229600" cy="4752975"/>
          </a:xfrm>
        </p:spPr>
        <p:txBody>
          <a:bodyPr/>
          <a:lstStyle/>
          <a:p>
            <a:pPr algn="just"/>
            <a:r>
              <a:rPr lang="cs-CZ" sz="2200" dirty="0" smtClean="0"/>
              <a:t>ideální stav: protokol dle § 18 správního řádu</a:t>
            </a:r>
          </a:p>
          <a:p>
            <a:pPr algn="just"/>
            <a:r>
              <a:rPr lang="cs-CZ" sz="2200" dirty="0" smtClean="0"/>
              <a:t>minimální standard: záznam dle § 57 odst. 2 ZPC, </a:t>
            </a:r>
            <a:r>
              <a:rPr lang="cs-CZ" sz="2200" i="1" dirty="0" smtClean="0"/>
              <a:t>„který obsahuje zejména údaje umožňující identifikaci žadatele, vylíčení průběhu pohovoru, datum, jméno a příjmení nebo služební číslo a podpis osoby provádějící pohovor a podpis žadatele.“</a:t>
            </a:r>
          </a:p>
          <a:p>
            <a:pPr algn="just"/>
            <a:r>
              <a:rPr lang="cs-CZ" sz="2200" dirty="0" smtClean="0"/>
              <a:t>změna v praxi zastupitelských úřadů: sdělení ministerstva S 424e, jehož přílohou je i vzorový formulář záznamu z pohovoru</a:t>
            </a:r>
          </a:p>
          <a:p>
            <a:pPr algn="just"/>
            <a:r>
              <a:rPr lang="cs-CZ" sz="2200" dirty="0" smtClean="0"/>
              <a:t>pohovory prováděné orgány cizinecké policie: buď protokol o podání vysvětlení dle § 167 odst. 1 písm. c) ZPC, nebo úřední záznam o provedení pobytové kontroly dle § 109 zákona o Policii ČR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defRPr/>
            </a:pPr>
            <a:r>
              <a:rPr lang="cs-CZ" dirty="0" smtClean="0"/>
              <a:t>Seznámení se s podklady pro vydání rozhodnutí</a:t>
            </a:r>
            <a:endParaRPr lang="cs-CZ" dirty="0"/>
          </a:p>
        </p:txBody>
      </p:sp>
      <p:sp>
        <p:nvSpPr>
          <p:cNvPr id="29697" name="Zástupný symbol pro obsah 1"/>
          <p:cNvSpPr>
            <a:spLocks noGrp="1"/>
          </p:cNvSpPr>
          <p:nvPr>
            <p:ph idx="1"/>
          </p:nvPr>
        </p:nvSpPr>
        <p:spPr/>
        <p:txBody>
          <a:bodyPr/>
          <a:lstStyle/>
          <a:p>
            <a:pPr algn="just"/>
            <a:r>
              <a:rPr lang="cs-CZ" sz="2200" dirty="0" smtClean="0"/>
              <a:t>vychází-li se pouze z pohovorů s manželi, není třeba; lze zároveň předpokládat, že není-li manželství účelové, neobjeví se v pohovorech žádné zásadní nesrovnalosti</a:t>
            </a:r>
          </a:p>
          <a:p>
            <a:pPr algn="just"/>
            <a:r>
              <a:rPr lang="cs-CZ" sz="2200" dirty="0" smtClean="0"/>
              <a:t>je-li využit i jiný důkazní prostředek (např. pohovor se třetí osobou), o jehož provedení žadatel vůbec neví, je třeba mu umožnit vyjádřit se k podkladům dle § 36 odst. 3 správního řádu</a:t>
            </a:r>
          </a:p>
          <a:p>
            <a:pPr algn="just"/>
            <a:r>
              <a:rPr lang="cs-CZ" sz="2200" dirty="0" smtClean="0"/>
              <a:t>minimální standard: benevolentní výklad § 180e ZPC</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pPr algn="ctr"/>
            <a:r>
              <a:rPr lang="cs-CZ" sz="3200" dirty="0" smtClean="0"/>
              <a:t>Zákaz uvádění nových skutečností</a:t>
            </a:r>
            <a:endParaRPr lang="cs-CZ" sz="3200" dirty="0"/>
          </a:p>
        </p:txBody>
      </p:sp>
      <p:sp>
        <p:nvSpPr>
          <p:cNvPr id="2" name="Zástupný symbol pro obsah 1"/>
          <p:cNvSpPr>
            <a:spLocks noGrp="1"/>
          </p:cNvSpPr>
          <p:nvPr>
            <p:ph idx="1"/>
          </p:nvPr>
        </p:nvSpPr>
        <p:spPr/>
        <p:txBody>
          <a:bodyPr/>
          <a:lstStyle/>
          <a:p>
            <a:pPr algn="just"/>
            <a:r>
              <a:rPr lang="cs-CZ" sz="1800" dirty="0" smtClean="0"/>
              <a:t>§ 180e odst. 3 věta druhá ZPC: </a:t>
            </a:r>
            <a:r>
              <a:rPr lang="cs-CZ" sz="1800" i="1" dirty="0" smtClean="0"/>
              <a:t>„Důvodem žádosti nemohou být skutečnosti, které cizinec nedoložil nebo neuvedl v žádosti o udělení víza nebo v souvislosti s odepřením vstupu na území.“</a:t>
            </a:r>
          </a:p>
          <a:p>
            <a:pPr algn="just"/>
            <a:r>
              <a:rPr lang="cs-CZ" sz="1800" dirty="0" smtClean="0"/>
              <a:t>nemá sloužit doplnění chybějících náležitostí žádosti</a:t>
            </a:r>
          </a:p>
          <a:p>
            <a:pPr algn="just"/>
            <a:r>
              <a:rPr lang="cs-CZ" sz="1800" dirty="0" smtClean="0"/>
              <a:t>ALE § 180e odst. 3 věta první ZPC: </a:t>
            </a:r>
            <a:r>
              <a:rPr lang="cs-CZ" sz="1800" i="1" dirty="0" smtClean="0"/>
              <a:t>„Žádost o nové posouzení důvodů </a:t>
            </a:r>
            <a:r>
              <a:rPr lang="cs-CZ" sz="1800" dirty="0" smtClean="0"/>
              <a:t>[…] </a:t>
            </a:r>
            <a:r>
              <a:rPr lang="cs-CZ" sz="1800" i="1" dirty="0" smtClean="0"/>
              <a:t>musí obsahovat údaje o tom, kdo ji podává, a v čem je spatřován rozpor s právními předpisy nebo nesprávnost rozhodnutí nebo řízení, jež mu předcházelo.“</a:t>
            </a:r>
          </a:p>
          <a:p>
            <a:pPr algn="just"/>
            <a:r>
              <a:rPr lang="cs-CZ" sz="1800" dirty="0" smtClean="0"/>
              <a:t>musí mít reálnou možnost vyvrátit závěry zastupitelského úřadu</a:t>
            </a:r>
          </a:p>
          <a:p>
            <a:pPr algn="just"/>
            <a:r>
              <a:rPr lang="cs-CZ" sz="1800" dirty="0" smtClean="0"/>
              <a:t>zákaz by se neměl vztahovat na ty skutečnosti, které sice existovaly v době podání žádosti o vízum, stěžovatel je však neuvedl, jelikož je nepovažoval za důležité, popř. jejichž předložení není k podání žádosti o vízum zákonem vyžadováno, a jejichž význam spočívá ve zpochybnění závěrů zastupitelského úřadu uvedených v rozhodnutí o zamítnutí víza</a:t>
            </a:r>
            <a:endParaRPr lang="cs-CZ" sz="1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pPr algn="ctr"/>
            <a:r>
              <a:rPr lang="cs-CZ" sz="3600" dirty="0" smtClean="0"/>
              <a:t>Účelové uznání otcovství</a:t>
            </a:r>
            <a:endParaRPr lang="cs-CZ" sz="3600" dirty="0"/>
          </a:p>
        </p:txBody>
      </p:sp>
      <p:sp>
        <p:nvSpPr>
          <p:cNvPr id="2" name="Zástupný symbol pro obsah 1"/>
          <p:cNvSpPr>
            <a:spLocks noGrp="1"/>
          </p:cNvSpPr>
          <p:nvPr>
            <p:ph idx="1"/>
          </p:nvPr>
        </p:nvSpPr>
        <p:spPr/>
        <p:txBody>
          <a:bodyPr/>
          <a:lstStyle/>
          <a:p>
            <a:r>
              <a:rPr lang="cs-CZ" sz="2000" dirty="0" smtClean="0"/>
              <a:t>český právní řád postrádá definici; vodítko pro jeho posuzování §31 zákona o rodině</a:t>
            </a:r>
          </a:p>
          <a:p>
            <a:r>
              <a:rPr lang="cs-CZ" sz="2000" dirty="0" smtClean="0"/>
              <a:t>„</a:t>
            </a:r>
            <a:r>
              <a:rPr lang="cs-CZ" sz="2000" i="1" dirty="0" smtClean="0"/>
              <a:t>Rodičovská zodpovědnost je souhrn práv a povinností</a:t>
            </a:r>
          </a:p>
          <a:p>
            <a:r>
              <a:rPr lang="cs-CZ" sz="2000" i="1" dirty="0" smtClean="0"/>
              <a:t>a) při péči o nezletilé dítě, zahrnující zejména péči o jeho zdraví, jeho tělesný, citový, rozumový a mravní vývoj, </a:t>
            </a:r>
          </a:p>
          <a:p>
            <a:r>
              <a:rPr lang="cs-CZ" sz="2000" i="1" dirty="0" smtClean="0"/>
              <a:t>b) při zastupování nezletilého dítěte, </a:t>
            </a:r>
          </a:p>
          <a:p>
            <a:r>
              <a:rPr lang="cs-CZ" sz="2000" i="1" dirty="0" smtClean="0"/>
              <a:t>c) při správě jeho jmění.“</a:t>
            </a:r>
          </a:p>
          <a:p>
            <a:endParaRPr lang="cs-CZ" sz="2000" i="1" dirty="0" smtClean="0"/>
          </a:p>
          <a:p>
            <a:r>
              <a:rPr lang="cs-CZ" sz="2000" dirty="0" smtClean="0"/>
              <a:t>Uznání otcovství </a:t>
            </a:r>
            <a:r>
              <a:rPr lang="cs-CZ" sz="2000" b="1" dirty="0" smtClean="0"/>
              <a:t>výlučně</a:t>
            </a:r>
            <a:r>
              <a:rPr lang="cs-CZ" sz="2000" dirty="0" smtClean="0"/>
              <a:t> za účelem získání práva pobytu na území</a:t>
            </a:r>
          </a:p>
          <a:p>
            <a:r>
              <a:rPr lang="cs-CZ" sz="2000" dirty="0" smtClean="0"/>
              <a:t>Problém dokazování</a:t>
            </a:r>
          </a:p>
          <a:p>
            <a:endParaRPr lang="cs-CZ" sz="1800" dirty="0" smtClean="0"/>
          </a:p>
        </p:txBody>
      </p:sp>
      <p:pic>
        <p:nvPicPr>
          <p:cNvPr id="4" name="Obrázok 3" descr="112.jpg"/>
          <p:cNvPicPr>
            <a:picLocks noChangeAspect="1"/>
          </p:cNvPicPr>
          <p:nvPr/>
        </p:nvPicPr>
        <p:blipFill>
          <a:blip r:embed="rId2" cstate="print"/>
          <a:stretch>
            <a:fillRect/>
          </a:stretch>
        </p:blipFill>
        <p:spPr>
          <a:xfrm>
            <a:off x="6372200" y="3212976"/>
            <a:ext cx="1584176" cy="1605584"/>
          </a:xfrm>
          <a:prstGeom prst="rect">
            <a:avLst/>
          </a:prstGeom>
        </p:spPr>
      </p:pic>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smtClean="0"/>
              <a:t>Napomáhání k nelegálnímu pobytu</a:t>
            </a:r>
            <a:endParaRPr lang="cs-CZ" dirty="0"/>
          </a:p>
        </p:txBody>
      </p:sp>
      <p:graphicFrame>
        <p:nvGraphicFramePr>
          <p:cNvPr id="4" name="Zástupný symbol obsahu 3"/>
          <p:cNvGraphicFramePr>
            <a:graphicFrameLocks noGrp="1"/>
          </p:cNvGraphicFramePr>
          <p:nvPr>
            <p:ph idx="1"/>
          </p:nvPr>
        </p:nvGraphicFramePr>
        <p:xfrm>
          <a:off x="914400" y="1784350"/>
          <a:ext cx="77724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dirty="0" smtClean="0"/>
              <a:t>Právní úprava v zákoně o pobytu cizinců</a:t>
            </a:r>
            <a:endParaRPr lang="cs-CZ" dirty="0"/>
          </a:p>
        </p:txBody>
      </p:sp>
      <p:sp>
        <p:nvSpPr>
          <p:cNvPr id="2" name="Zástupný symbol pro obsah 1"/>
          <p:cNvSpPr>
            <a:spLocks noGrp="1"/>
          </p:cNvSpPr>
          <p:nvPr>
            <p:ph idx="1"/>
          </p:nvPr>
        </p:nvSpPr>
        <p:spPr/>
        <p:txBody>
          <a:bodyPr>
            <a:normAutofit/>
          </a:bodyPr>
          <a:lstStyle/>
          <a:p>
            <a:pPr algn="just"/>
            <a:r>
              <a:rPr lang="cs-CZ" sz="1800" dirty="0" smtClean="0"/>
              <a:t>§ 87e zákona o pobytu cizinců: Důvody pro zamítnutí žádosti o vydání povolení k přechodnému pobytu: cizinec „</a:t>
            </a:r>
            <a:r>
              <a:rPr lang="cs-CZ" sz="1800" i="1" dirty="0" smtClean="0"/>
              <a:t>se dopustil obcházení tohoto zákona s cílem získat povolení k přechodnému pobytu na území, zejména pokud účelově uzavřel manželství nebo jeho účelově prohlášeným souhlasem bylo určeno otcovství.“</a:t>
            </a:r>
          </a:p>
          <a:p>
            <a:pPr algn="just"/>
            <a:r>
              <a:rPr lang="cs-CZ" sz="1800" dirty="0" smtClean="0"/>
              <a:t>§ 87k zákona o pobytu cizinců: Důvody pro zamítnutí žádosti o povolení k trvalému pobytu</a:t>
            </a:r>
          </a:p>
          <a:p>
            <a:pPr lvl="0" algn="just"/>
            <a:r>
              <a:rPr lang="cs-CZ" sz="1800" dirty="0" smtClean="0"/>
              <a:t>§ 87l zákona o pobytu cizinců : Důvody pro zrušení a zánik platnosti povolení k trvalému pobytu: cizinec „</a:t>
            </a:r>
            <a:r>
              <a:rPr lang="cs-CZ" sz="1800" i="1" dirty="0" smtClean="0"/>
              <a:t>se dopustil obcházení tohoto zákona s cílem získat povolení k trvalému pobytu, zejména pokud účelově uzavřel manželství nebo jeho účelově prohlášeným souhlasem bylo určeno otcovství, </a:t>
            </a:r>
            <a:r>
              <a:rPr lang="cs-CZ" sz="1800" b="1" i="1" dirty="0" smtClean="0"/>
              <a:t>za podmínky, že rozhodnutí bude přiměřené </a:t>
            </a:r>
            <a:r>
              <a:rPr lang="cs-CZ" sz="1800" i="1" dirty="0" smtClean="0"/>
              <a:t>z hlediska zásahu do jeho soukromého nebo rodinného života.</a:t>
            </a:r>
            <a:r>
              <a:rPr lang="cs-CZ" sz="1800" dirty="0" smtClean="0"/>
              <a:t>“ (čl.8 Úmluvy)</a:t>
            </a:r>
          </a:p>
          <a:p>
            <a:pPr lvl="0" algn="just"/>
            <a:r>
              <a:rPr lang="cs-CZ" sz="1800" dirty="0" smtClean="0">
                <a:cs typeface="Arial" pitchFamily="34" charset="0"/>
              </a:rPr>
              <a:t>nález Ústavního soudu ze dne 1. 4. 2003, </a:t>
            </a:r>
            <a:r>
              <a:rPr lang="cs-CZ" sz="1800" dirty="0" err="1" smtClean="0">
                <a:cs typeface="Arial" pitchFamily="34" charset="0"/>
              </a:rPr>
              <a:t>sp</a:t>
            </a:r>
            <a:r>
              <a:rPr lang="cs-CZ" sz="1800" dirty="0" smtClean="0">
                <a:cs typeface="Arial" pitchFamily="34" charset="0"/>
              </a:rPr>
              <a:t>. zn. II. ÚS 119/01</a:t>
            </a:r>
            <a:endParaRPr lang="cs-CZ" sz="1800" dirty="0" smtClean="0"/>
          </a:p>
          <a:p>
            <a:endParaRPr lang="cs-CZ" dirty="0" smtClean="0"/>
          </a:p>
          <a:p>
            <a:pPr lvl="0"/>
            <a:endParaRPr lang="cs-CZ" dirty="0" smtClean="0"/>
          </a:p>
          <a:p>
            <a:endParaRPr lang="cs-CZ" dirty="0" smtClean="0"/>
          </a:p>
          <a:p>
            <a:endParaRPr lang="cs-CZ"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pPr algn="ctr"/>
            <a:r>
              <a:rPr lang="cs-CZ" sz="3600" dirty="0" smtClean="0"/>
              <a:t>Evropská legislativa</a:t>
            </a:r>
            <a:endParaRPr lang="cs-CZ" sz="3600" dirty="0"/>
          </a:p>
        </p:txBody>
      </p:sp>
      <p:sp>
        <p:nvSpPr>
          <p:cNvPr id="2" name="Zástupný symbol pro obsah 1"/>
          <p:cNvSpPr>
            <a:spLocks noGrp="1"/>
          </p:cNvSpPr>
          <p:nvPr>
            <p:ph idx="1"/>
          </p:nvPr>
        </p:nvSpPr>
        <p:spPr/>
        <p:txBody>
          <a:bodyPr/>
          <a:lstStyle/>
          <a:p>
            <a:pPr algn="just"/>
            <a:r>
              <a:rPr lang="cs-CZ" sz="1600" dirty="0" smtClean="0"/>
              <a:t>směrnice 2004/38/ES Preambule (28)“ „</a:t>
            </a:r>
            <a:r>
              <a:rPr lang="cs-CZ" sz="1600" i="1" dirty="0" smtClean="0"/>
              <a:t>Členské státy by měly mít možnost přijmout potřebná opatření k ochraně před zneužíváním práv nebo podvody, a zejména před účelovými manželstvími nebo jakoukoliv jinou formou vztahů uzavíraných výlučně za účelem získání práva na volný pohyb a pobyt.“</a:t>
            </a:r>
          </a:p>
          <a:p>
            <a:pPr algn="just"/>
            <a:r>
              <a:rPr lang="cs-CZ" sz="1600" dirty="0" smtClean="0"/>
              <a:t>článek 35: „</a:t>
            </a:r>
            <a:r>
              <a:rPr lang="cs-CZ" sz="1600" i="1" dirty="0" smtClean="0"/>
              <a:t>Členské státy mohou přijmout potřebná opatření k odepření, pozastavení nebo odnětí jakéhokoliv práva přiznaného touto směrnicí v případě zneužití práv nebo podvodu, například účelových sňatků. Veškerá taková opatření musí být </a:t>
            </a:r>
            <a:r>
              <a:rPr lang="cs-CZ" sz="1600" b="1" i="1" dirty="0" smtClean="0"/>
              <a:t>přiměřená</a:t>
            </a:r>
            <a:r>
              <a:rPr lang="cs-CZ" sz="1600" i="1" dirty="0" smtClean="0"/>
              <a:t> a spojená s procesními zárukami stanovenými v článcích 30 a 31</a:t>
            </a:r>
            <a:r>
              <a:rPr lang="cs-CZ" sz="1600" dirty="0" smtClean="0"/>
              <a:t>.“</a:t>
            </a:r>
          </a:p>
          <a:p>
            <a:pPr algn="just"/>
            <a:r>
              <a:rPr lang="cs-CZ" sz="1600" dirty="0" smtClean="0"/>
              <a:t>Čl. 31 odkazuje na čl. 28: „</a:t>
            </a:r>
            <a:r>
              <a:rPr lang="cs-CZ" sz="1600" i="1" dirty="0" smtClean="0"/>
              <a:t>Před přijetím rozhodnutí o vyhoštění z důvodů veřejného pořádku nebo veřejné bezpečnosti vezme hostitelský členský stát v úvahu skutečnosti, jako je délka pobytu dotyčné osoby na jeho území, věk, zdravotní stav, rodinné a ekonomické poměry, společenská a kulturní integrace v hostitelském členském státě a intenzita vazeb na zemi původu.“</a:t>
            </a:r>
          </a:p>
          <a:p>
            <a:pPr algn="just"/>
            <a:r>
              <a:rPr lang="cs-CZ" sz="1600" b="1" dirty="0" smtClean="0"/>
              <a:t>Sdělení komise KOM/2009/313: „</a:t>
            </a:r>
            <a:r>
              <a:rPr lang="cs-CZ" sz="1600" i="1" dirty="0" smtClean="0"/>
              <a:t>Důkazní břemeno nesou orgány členských států, které se snaží omezit práva podle této směrnice. Orgány musí být s to případ přesvědčivě doložit, přičemž musí respektovat všechny </a:t>
            </a:r>
            <a:r>
              <a:rPr lang="cs-CZ" sz="1600" i="1" dirty="0" err="1" smtClean="0"/>
              <a:t>hmotněprávní</a:t>
            </a:r>
            <a:r>
              <a:rPr lang="cs-CZ" sz="1600" i="1" dirty="0" smtClean="0"/>
              <a:t> záruky popsané v předchozích oddílech“</a:t>
            </a:r>
            <a:endParaRPr lang="cs-CZ" sz="1600" i="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pPr algn="ctr"/>
            <a:r>
              <a:rPr lang="cs-CZ" sz="3600" dirty="0" smtClean="0"/>
              <a:t>Judikatura NSS</a:t>
            </a:r>
            <a:endParaRPr lang="cs-CZ" sz="3600" dirty="0"/>
          </a:p>
        </p:txBody>
      </p:sp>
      <p:sp>
        <p:nvSpPr>
          <p:cNvPr id="2" name="Zástupný symbol pro obsah 1"/>
          <p:cNvSpPr>
            <a:spLocks noGrp="1"/>
          </p:cNvSpPr>
          <p:nvPr>
            <p:ph idx="1"/>
          </p:nvPr>
        </p:nvSpPr>
        <p:spPr/>
        <p:txBody>
          <a:bodyPr/>
          <a:lstStyle/>
          <a:p>
            <a:pPr algn="just"/>
            <a:r>
              <a:rPr lang="cs-CZ" sz="1400" dirty="0" smtClean="0"/>
              <a:t>rozsudek Nejvyššího správního soudu č. </a:t>
            </a:r>
            <a:r>
              <a:rPr lang="cs-CZ" sz="1400" dirty="0" err="1" smtClean="0"/>
              <a:t>j</a:t>
            </a:r>
            <a:r>
              <a:rPr lang="cs-CZ" sz="1400" dirty="0" smtClean="0"/>
              <a:t>. 2 As 65/2008 – 69 a 2 As 77/2009 – 63: účelové otcovství je narušením veř. pořádku a nebrání vyhoštění cizince</a:t>
            </a:r>
          </a:p>
          <a:p>
            <a:pPr algn="just"/>
            <a:r>
              <a:rPr lang="cs-CZ" sz="1400" dirty="0" smtClean="0"/>
              <a:t>usnesení rozšířeného senátu Nejvyššího správního soudu ze dne 26. 7. 2011, č. </a:t>
            </a:r>
            <a:r>
              <a:rPr lang="cs-CZ" sz="1400" dirty="0" err="1" smtClean="0"/>
              <a:t>j</a:t>
            </a:r>
            <a:r>
              <a:rPr lang="cs-CZ" sz="1400" dirty="0" smtClean="0"/>
              <a:t>. 3 As 4/2010 – 151:</a:t>
            </a:r>
            <a:r>
              <a:rPr lang="cs-CZ" sz="1400" i="1" dirty="0" smtClean="0"/>
              <a:t> „zpravidla nejde o skutečné, aktuální a dostatečně závažné ohrožení některého ze základních zájmů společnosti, který by navíc sám o sobě odůvodňoval tak vážný zásah do cizincových práv, jakým je vyhoštění.“</a:t>
            </a:r>
          </a:p>
          <a:p>
            <a:pPr algn="just"/>
            <a:r>
              <a:rPr lang="cs-CZ" sz="1400" dirty="0" smtClean="0"/>
              <a:t>Rozsudek č. </a:t>
            </a:r>
            <a:r>
              <a:rPr lang="cs-CZ" sz="1400" dirty="0" err="1" smtClean="0"/>
              <a:t>j</a:t>
            </a:r>
            <a:r>
              <a:rPr lang="cs-CZ" sz="1400" dirty="0" smtClean="0"/>
              <a:t>. 3 As 21/2012 – 22 ze dne 31. 10. 2012; ochrana nabytých práv a lhůty : „</a:t>
            </a:r>
            <a:r>
              <a:rPr lang="cs-CZ" sz="1400" i="1" dirty="0" smtClean="0"/>
              <a:t>nejedná o přezkum původního rozhodnutí ale řízením novým, které bylo zahájeno ex offo správním orgánem prvního stupně a jehož účelem bylo rozhodnout o tom, zda má být stěžovateli povolení k trvalému pobytu zrušeno. Námitka stěžovatele, že správnímu orgánu prvého stupně uplynuly zákonem stanovené lhůty pro zahájení obnovy řízení nebo </a:t>
            </a:r>
            <a:r>
              <a:rPr lang="cs-CZ" sz="1400" i="1" dirty="0" err="1" smtClean="0"/>
              <a:t>přezkumného</a:t>
            </a:r>
            <a:r>
              <a:rPr lang="cs-CZ" sz="1400" i="1" dirty="0" smtClean="0"/>
              <a:t> řízení podle relevantních ustanovení správního řádu, je tedy ve světle výše uvedeného bezpředmětná.“</a:t>
            </a:r>
          </a:p>
          <a:p>
            <a:pPr algn="just"/>
            <a:r>
              <a:rPr lang="cs-CZ" sz="1400" dirty="0" smtClean="0"/>
              <a:t>rozsudek č. </a:t>
            </a:r>
            <a:r>
              <a:rPr lang="cs-CZ" sz="1400" dirty="0" err="1" smtClean="0"/>
              <a:t>j</a:t>
            </a:r>
            <a:r>
              <a:rPr lang="cs-CZ" sz="1400" dirty="0" smtClean="0"/>
              <a:t>. 8 As 68/2012 – 39 ze dne 6. srpna 2013: „</a:t>
            </a:r>
            <a:r>
              <a:rPr lang="cs-CZ" sz="1400" i="1" dirty="0" smtClean="0"/>
              <a:t>I původně účelové souhlasné prohlášení o určení otcovství může být „zhojeno“ následnou příkladnou péčí o dotčené dítě</a:t>
            </a:r>
            <a:r>
              <a:rPr lang="cs-CZ" sz="1400" dirty="0" smtClean="0"/>
              <a:t>. […] </a:t>
            </a:r>
            <a:r>
              <a:rPr lang="cs-CZ" sz="1400" i="1" dirty="0" smtClean="0"/>
              <a:t>Neexistence biologického otcovství je pouze jedním z faktorů, které je nutné při posuzování účelovosti prohlášení o určení otcovství brát v potaz.</a:t>
            </a:r>
            <a:r>
              <a:rPr lang="cs-CZ" sz="1400" dirty="0" smtClean="0"/>
              <a:t>“</a:t>
            </a:r>
          </a:p>
          <a:p>
            <a:pPr algn="just"/>
            <a:r>
              <a:rPr lang="cs-CZ" sz="1400" dirty="0" smtClean="0"/>
              <a:t>Kritéria aplikovaná pro účelové sňatky lze tudíž přiměřeně aplikovat i na účelové souhlasné prohlášení o určení otcovství.</a:t>
            </a:r>
          </a:p>
          <a:p>
            <a:endParaRPr lang="cs-CZ" sz="1400" dirty="0" smtClean="0"/>
          </a:p>
          <a:p>
            <a:endParaRPr lang="cs-CZ" sz="1400" dirty="0" smtClean="0"/>
          </a:p>
          <a:p>
            <a:endParaRPr lang="cs-CZ" sz="1400" dirty="0" smtClean="0"/>
          </a:p>
          <a:p>
            <a:endParaRPr lang="cs-CZ" sz="1400" dirty="0" smtClean="0"/>
          </a:p>
          <a:p>
            <a:endParaRPr lang="cs-CZ" sz="1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r>
              <a:rPr lang="cs-CZ" sz="3600" dirty="0" smtClean="0"/>
              <a:t>Nejlepší zájem dítěte</a:t>
            </a:r>
            <a:endParaRPr lang="cs-CZ" sz="3600" dirty="0"/>
          </a:p>
        </p:txBody>
      </p:sp>
      <p:sp>
        <p:nvSpPr>
          <p:cNvPr id="2" name="Zástupný symbol pro obsah 1"/>
          <p:cNvSpPr>
            <a:spLocks noGrp="1"/>
          </p:cNvSpPr>
          <p:nvPr>
            <p:ph idx="1"/>
          </p:nvPr>
        </p:nvSpPr>
        <p:spPr/>
        <p:txBody>
          <a:bodyPr/>
          <a:lstStyle/>
          <a:p>
            <a:pPr algn="just"/>
            <a:r>
              <a:rPr lang="cs-CZ" sz="1600" dirty="0" smtClean="0"/>
              <a:t>dítě: účastník řízení nebo svědek?</a:t>
            </a:r>
          </a:p>
          <a:p>
            <a:pPr lvl="0" algn="just"/>
            <a:r>
              <a:rPr lang="cs-CZ" sz="1600" dirty="0" smtClean="0"/>
              <a:t>nejlepší zájem dítěte definován v </a:t>
            </a:r>
            <a:r>
              <a:rPr lang="cs-CZ" sz="1600" dirty="0" err="1" smtClean="0"/>
              <a:t>General</a:t>
            </a:r>
            <a:r>
              <a:rPr lang="cs-CZ" sz="1600" dirty="0" smtClean="0"/>
              <a:t> </a:t>
            </a:r>
            <a:r>
              <a:rPr lang="cs-CZ" sz="1600" dirty="0" err="1" smtClean="0"/>
              <a:t>Comment</a:t>
            </a:r>
            <a:r>
              <a:rPr lang="cs-CZ" sz="1600" dirty="0" smtClean="0"/>
              <a:t> no. 14 k Úmluvě o právech dítěte</a:t>
            </a:r>
            <a:r>
              <a:rPr lang="x-none" sz="1600" smtClean="0"/>
              <a:t> </a:t>
            </a:r>
            <a:r>
              <a:rPr lang="cs-CZ" sz="1600" dirty="0" smtClean="0"/>
              <a:t>„</a:t>
            </a:r>
            <a:r>
              <a:rPr lang="x-none" sz="1600" i="1" smtClean="0"/>
              <a:t>These circumstances relate to the individual characteristics of the child or children concerned, such as, inter alia, age, sex, level of maturity, experience, belonging to a minority group, having a physical, sensory or intellectual disability, as well as the social and cultural context in which the child or children find themselves, such as the presence or absence of parents, whether the child lives with them, quality of the relationships between the child and his or her family or caregivers, the environment in relation to safety, the existence of quality alternative means available to the family, extended family or caregivers, etc.</a:t>
            </a:r>
            <a:r>
              <a:rPr lang="cs-CZ" sz="1600" i="1" dirty="0" smtClean="0"/>
              <a:t>“</a:t>
            </a:r>
          </a:p>
          <a:p>
            <a:pPr lvl="0" algn="just"/>
            <a:r>
              <a:rPr lang="cs-CZ" sz="1600" dirty="0" smtClean="0"/>
              <a:t>skutečnosti, které mají být brány v úvahu při posuzování nejlepšího zájmu dítěte: názor dítěte; náboženská, kulturní a etnická identita dítěte; zachování rodinného prostředí a vztahů; možnosti péče, ochrany a bezpečnosti pro dítě; příslušnost ke zranitelné skupině; právo na zdravotní péči; právo na vzdělání.</a:t>
            </a:r>
          </a:p>
          <a:p>
            <a:pPr lvl="0" algn="just"/>
            <a:r>
              <a:rPr lang="cs-CZ" sz="1600" dirty="0" smtClean="0"/>
              <a:t>právo znát svůj původ, soulad biologického a právního rodičovství vs. zohlednění současného stavu a citových vazeb</a:t>
            </a:r>
          </a:p>
          <a:p>
            <a:endParaRPr lang="cs-CZ" dirty="0"/>
          </a:p>
        </p:txBody>
      </p:sp>
      <p:pic>
        <p:nvPicPr>
          <p:cNvPr id="4" name="Obrázok 3" descr="550.jpeg"/>
          <p:cNvPicPr>
            <a:picLocks noChangeAspect="1"/>
          </p:cNvPicPr>
          <p:nvPr/>
        </p:nvPicPr>
        <p:blipFill>
          <a:blip r:embed="rId2" cstate="print"/>
          <a:stretch>
            <a:fillRect/>
          </a:stretch>
        </p:blipFill>
        <p:spPr>
          <a:xfrm>
            <a:off x="6660232" y="404664"/>
            <a:ext cx="1800200" cy="1653245"/>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pPr algn="ctr"/>
            <a:r>
              <a:rPr lang="cs-CZ" sz="3600" dirty="0" smtClean="0"/>
              <a:t>Problematické aspekty</a:t>
            </a:r>
            <a:endParaRPr lang="cs-CZ" sz="3600" dirty="0"/>
          </a:p>
        </p:txBody>
      </p:sp>
      <p:sp>
        <p:nvSpPr>
          <p:cNvPr id="2" name="Zástupný symbol pro obsah 1"/>
          <p:cNvSpPr>
            <a:spLocks noGrp="1"/>
          </p:cNvSpPr>
          <p:nvPr>
            <p:ph idx="1"/>
          </p:nvPr>
        </p:nvSpPr>
        <p:spPr/>
        <p:txBody>
          <a:bodyPr/>
          <a:lstStyle/>
          <a:p>
            <a:pPr algn="just"/>
            <a:r>
              <a:rPr lang="cs-CZ" sz="2000" dirty="0" smtClean="0"/>
              <a:t>nejčastěji státní příslušníci Vietnamu a Číny, na základě prohlášení občana ČR získá dítě české občanství; následuje popření otcovství; české občanství dítěti není možné odebrat; </a:t>
            </a:r>
          </a:p>
          <a:p>
            <a:pPr algn="just"/>
            <a:r>
              <a:rPr lang="cs-CZ" sz="2000" dirty="0" smtClean="0"/>
              <a:t>rozsudek SDEU ve věci </a:t>
            </a:r>
            <a:r>
              <a:rPr lang="cs-CZ" sz="2000" i="1" dirty="0" err="1" smtClean="0"/>
              <a:t>Zambrano</a:t>
            </a:r>
            <a:endParaRPr lang="cs-CZ" sz="2000" i="1" dirty="0" smtClean="0"/>
          </a:p>
          <a:p>
            <a:pPr algn="just"/>
            <a:r>
              <a:rPr lang="cs-CZ" sz="2000" dirty="0" smtClean="0"/>
              <a:t>nový zákon o státním občanství č. 186/2013 Sb. – snaha řešit prostřednictvím testů DNA – ale v rozporu s rozhodnutím NSS 8 As 68/2012 </a:t>
            </a:r>
          </a:p>
          <a:p>
            <a:endParaRPr lang="cs-CZ" sz="2000" dirty="0"/>
          </a:p>
        </p:txBody>
      </p:sp>
      <p:pic>
        <p:nvPicPr>
          <p:cNvPr id="4" name="Obrázok 3" descr="429.jpg"/>
          <p:cNvPicPr>
            <a:picLocks noChangeAspect="1"/>
          </p:cNvPicPr>
          <p:nvPr/>
        </p:nvPicPr>
        <p:blipFill>
          <a:blip r:embed="rId2" cstate="print"/>
          <a:stretch>
            <a:fillRect/>
          </a:stretch>
        </p:blipFill>
        <p:spPr>
          <a:xfrm>
            <a:off x="3203848" y="4365104"/>
            <a:ext cx="2247900" cy="1905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3200" dirty="0" smtClean="0"/>
              <a:t>Právní rámec vízového procesu – „obyčejní“ </a:t>
            </a:r>
            <a:r>
              <a:rPr lang="cs-CZ" sz="3200" dirty="0" err="1" smtClean="0"/>
              <a:t>třetizemci</a:t>
            </a:r>
            <a:endParaRPr lang="cs-CZ" sz="3200" dirty="0"/>
          </a:p>
        </p:txBody>
      </p:sp>
      <p:sp>
        <p:nvSpPr>
          <p:cNvPr id="2" name="Zástupný symbol pro obsah 1"/>
          <p:cNvSpPr>
            <a:spLocks noGrp="1"/>
          </p:cNvSpPr>
          <p:nvPr>
            <p:ph idx="1"/>
          </p:nvPr>
        </p:nvSpPr>
        <p:spPr/>
        <p:txBody>
          <a:bodyPr>
            <a:normAutofit lnSpcReduction="10000"/>
          </a:bodyPr>
          <a:lstStyle/>
          <a:p>
            <a:pPr algn="just"/>
            <a:r>
              <a:rPr lang="cs-CZ" sz="1400" dirty="0" smtClean="0"/>
              <a:t>nařízení Evropského parlamentu a Rady (ES) č. 810/2009, ze dne 13.července 2009, o kodexu Společenství o vízech (vízový kodex)</a:t>
            </a:r>
          </a:p>
          <a:p>
            <a:pPr algn="just"/>
            <a:r>
              <a:rPr lang="cs-CZ" sz="1400" dirty="0" smtClean="0"/>
              <a:t>podpůrně zákon o pobytu cizinců, a také část čtvrtá správního řádu </a:t>
            </a:r>
          </a:p>
          <a:p>
            <a:pPr algn="just"/>
            <a:r>
              <a:rPr lang="cs-CZ" sz="1400" b="1" dirty="0" smtClean="0"/>
              <a:t>nemají právní nárok</a:t>
            </a:r>
            <a:r>
              <a:rPr lang="cs-CZ" sz="1400" dirty="0" smtClean="0"/>
              <a:t> na udělení krátkodobého víza</a:t>
            </a:r>
          </a:p>
          <a:p>
            <a:pPr algn="just"/>
            <a:r>
              <a:rPr lang="cs-CZ" sz="1400" dirty="0" smtClean="0"/>
              <a:t>čl. 32 odst. 2 vízového kodexu: </a:t>
            </a:r>
            <a:r>
              <a:rPr lang="cs-CZ" sz="1400" i="1" dirty="0" smtClean="0"/>
              <a:t>„Rozhodnutí o zamítnutí a důvody, na nichž se zakládá, se oznámí žadateli prostřednictvím standardního formuláře uvedeného v příloze VI.“</a:t>
            </a:r>
            <a:r>
              <a:rPr lang="cs-CZ" sz="1400" dirty="0" smtClean="0"/>
              <a:t> Příslušný orgán tedy pouze zaškrtne příslušný(é) důvod(y), aniž by musel uvádět další odůvodnění, resp. skutečnosti, z nichž dovodil, že označený důvod zamítnutí víza je skutečně naplněn</a:t>
            </a:r>
          </a:p>
          <a:p>
            <a:pPr algn="just"/>
            <a:r>
              <a:rPr lang="cs-CZ" sz="1400" dirty="0" smtClean="0"/>
              <a:t>daná úprava činí využití opravného prostředku - nového posouzení důvodů neudělení víza obtížným, jelikož neúspěšný žadatel bude jen v omezené míře schopen uvést, </a:t>
            </a:r>
            <a:r>
              <a:rPr lang="cs-CZ" sz="1400" i="1" dirty="0" smtClean="0"/>
              <a:t>„v čem je spatřován rozpor s právními předpisy nebo nesprávnost rozhodnutí nebo řízení, jež mu předcházelo.“</a:t>
            </a:r>
          </a:p>
          <a:p>
            <a:pPr algn="just"/>
            <a:r>
              <a:rPr lang="cs-CZ" sz="1400" dirty="0" smtClean="0"/>
              <a:t>§ 180e odst. 9 zákona o pobytu cizinců, dle něhož </a:t>
            </a:r>
            <a:r>
              <a:rPr lang="cs-CZ" sz="1400" i="1" dirty="0" smtClean="0"/>
              <a:t>„příslušný orgán písemně informuje cizince o </a:t>
            </a:r>
            <a:r>
              <a:rPr lang="cs-CZ" sz="1400" b="1" i="1" dirty="0" smtClean="0"/>
              <a:t>výsledku</a:t>
            </a:r>
            <a:r>
              <a:rPr lang="cs-CZ" sz="1400" i="1" dirty="0" smtClean="0"/>
              <a:t> nového posouzení důvodů neudělení krátkodobého víza.“</a:t>
            </a:r>
          </a:p>
          <a:p>
            <a:pPr algn="just"/>
            <a:r>
              <a:rPr lang="cs-CZ" sz="1400" dirty="0" smtClean="0"/>
              <a:t>úprava daného opravného mechanismu dle ustanovení čl. 34 odst. 7 vízového kodexu přenechána vnitrostátní právní úpravě členských </a:t>
            </a:r>
          </a:p>
          <a:p>
            <a:pPr algn="just"/>
            <a:r>
              <a:rPr lang="cs-CZ" sz="1400" i="1" dirty="0" smtClean="0"/>
              <a:t>„legitimní právní zájem </a:t>
            </a:r>
            <a:r>
              <a:rPr lang="cs-CZ" sz="1400" dirty="0" smtClean="0"/>
              <a:t>[…]</a:t>
            </a:r>
            <a:r>
              <a:rPr lang="cs-CZ" sz="1400" i="1" dirty="0" smtClean="0"/>
              <a:t>, aby mu byly důvody neudělení víza sděleny. Toto sdělení totiž může mít zásadní význam pro jeho další úvahy o tom, zda lze shledané nedostatky odstranit před případným podáním nové žádosti o udělení víza.“  </a:t>
            </a:r>
            <a:r>
              <a:rPr lang="cs-CZ" sz="1400" dirty="0" smtClean="0"/>
              <a:t>(rozsudek Nejvyššího správního soudu ze dne 21. 12. 2011 č. </a:t>
            </a:r>
            <a:r>
              <a:rPr lang="cs-CZ" sz="1400" dirty="0" err="1" smtClean="0"/>
              <a:t>j</a:t>
            </a:r>
            <a:r>
              <a:rPr lang="cs-CZ" sz="1400" dirty="0" smtClean="0"/>
              <a:t>. 5 </a:t>
            </a:r>
            <a:r>
              <a:rPr lang="cs-CZ" sz="1400" dirty="0" err="1" smtClean="0"/>
              <a:t>Ans</a:t>
            </a:r>
            <a:r>
              <a:rPr lang="cs-CZ" sz="1400" dirty="0" smtClean="0"/>
              <a:t> 5/2011-221)</a:t>
            </a:r>
          </a:p>
          <a:p>
            <a:endParaRPr lang="cs-CZ" sz="1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Zástupný symbol pro obsah 1"/>
          <p:cNvSpPr>
            <a:spLocks noGrp="1"/>
          </p:cNvSpPr>
          <p:nvPr>
            <p:ph idx="1"/>
          </p:nvPr>
        </p:nvSpPr>
        <p:spPr/>
        <p:txBody>
          <a:bodyPr/>
          <a:lstStyle/>
          <a:p>
            <a:endParaRPr lang="cs-CZ" dirty="0" smtClean="0"/>
          </a:p>
          <a:p>
            <a:endParaRPr lang="cs-CZ" dirty="0" smtClean="0"/>
          </a:p>
          <a:p>
            <a:endParaRPr lang="cs-CZ" dirty="0" smtClean="0"/>
          </a:p>
          <a:p>
            <a:pPr algn="ctr">
              <a:buFont typeface="Wingdings 3" pitchFamily="18" charset="2"/>
              <a:buNone/>
            </a:pPr>
            <a:r>
              <a:rPr lang="cs-CZ" sz="4000" dirty="0" smtClean="0"/>
              <a:t>Děkuji za pozornost.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3200" dirty="0" smtClean="0"/>
              <a:t>Právní rámec vízového procesu – rodinní příslušníci</a:t>
            </a:r>
            <a:endParaRPr lang="cs-CZ" sz="3200" dirty="0"/>
          </a:p>
        </p:txBody>
      </p:sp>
      <p:sp>
        <p:nvSpPr>
          <p:cNvPr id="2" name="Zástupný symbol pro obsah 1"/>
          <p:cNvSpPr>
            <a:spLocks noGrp="1"/>
          </p:cNvSpPr>
          <p:nvPr>
            <p:ph idx="1"/>
          </p:nvPr>
        </p:nvSpPr>
        <p:spPr/>
        <p:txBody>
          <a:bodyPr/>
          <a:lstStyle/>
          <a:p>
            <a:pPr algn="just"/>
            <a:r>
              <a:rPr lang="cs-CZ" sz="1600" dirty="0" smtClean="0"/>
              <a:t>§ 15a odst. 4 zákona o pobytu cizinců: </a:t>
            </a:r>
            <a:r>
              <a:rPr lang="cs-CZ" sz="1600" i="1" dirty="0" smtClean="0"/>
              <a:t>„Ustanovení tohoto zákona týkající se rodinného příslušníka občana Evropské unie se použijí i na cizince, který je rodinným příslušníkem státního občana České republiky.“ </a:t>
            </a:r>
          </a:p>
          <a:p>
            <a:pPr algn="just"/>
            <a:r>
              <a:rPr lang="cs-CZ" sz="1600" dirty="0" smtClean="0"/>
              <a:t>směrnice Evropského parlamentu a Rady č. 2004/38/ES, ze dne 29. dubna 2004, o právu občanů Unie a jejich rodinných příslušníků svobodně se pohybovat a pobývat na území členských států</a:t>
            </a:r>
          </a:p>
          <a:p>
            <a:pPr algn="just"/>
            <a:r>
              <a:rPr lang="cs-CZ" sz="1600" dirty="0" smtClean="0"/>
              <a:t>díky vnitrostátnímu dorovnání postavení rodinných příslušníků ČR a EU je třeba při interpretaci jednotlivých procesních fází vízového procesu vždy přihlédnout k tomu, zda určitý moment řízení má svůj původ ve směrnici 2004/38/ES </a:t>
            </a:r>
          </a:p>
          <a:p>
            <a:pPr algn="just"/>
            <a:r>
              <a:rPr lang="cs-CZ" sz="1600" dirty="0" smtClean="0"/>
              <a:t>čl. 1 odst. 2 písm. a) vízového kodexu: na “vízové“ cizince se použije </a:t>
            </a:r>
            <a:r>
              <a:rPr lang="cs-CZ" sz="1600" i="1" dirty="0" smtClean="0"/>
              <a:t>„aniž jsou dotčena práva volného pohybu, kterých požívají státní příslušníci třetích zemí, kteří jsou rodinnými příslušníky občanů Unie.“</a:t>
            </a:r>
            <a:endParaRPr lang="cs-CZ" sz="1600" dirty="0" smtClean="0"/>
          </a:p>
          <a:p>
            <a:pPr algn="just"/>
            <a:r>
              <a:rPr lang="cs-CZ" sz="1600" dirty="0" smtClean="0"/>
              <a:t>vízový kodex nastupuje jako základní procesní předpis pouze pokud zjistíme, že daný institut vízového procesu nevyplývá ze směrnice 2004/38/ES</a:t>
            </a:r>
            <a:endParaRPr lang="cs-CZ"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3200" dirty="0" smtClean="0"/>
              <a:t>Rozdíly v postavení rodinných příslušníků a „obyčejných“ </a:t>
            </a:r>
            <a:r>
              <a:rPr lang="cs-CZ" sz="3200" dirty="0" err="1" smtClean="0"/>
              <a:t>třetizemců</a:t>
            </a:r>
            <a:endParaRPr lang="cs-CZ" sz="3200" dirty="0"/>
          </a:p>
        </p:txBody>
      </p:sp>
      <p:sp>
        <p:nvSpPr>
          <p:cNvPr id="2" name="Zástupný symbol pro obsah 1"/>
          <p:cNvSpPr>
            <a:spLocks noGrp="1"/>
          </p:cNvSpPr>
          <p:nvPr>
            <p:ph idx="1"/>
          </p:nvPr>
        </p:nvSpPr>
        <p:spPr/>
        <p:txBody>
          <a:bodyPr/>
          <a:lstStyle/>
          <a:p>
            <a:pPr algn="just"/>
            <a:r>
              <a:rPr lang="cs-CZ" sz="2000" dirty="0" smtClean="0"/>
              <a:t>právní nárok na udělení víza</a:t>
            </a:r>
          </a:p>
          <a:p>
            <a:pPr algn="just"/>
            <a:r>
              <a:rPr lang="cs-CZ" sz="2000" dirty="0" smtClean="0"/>
              <a:t>čl. 5 odst. 1 směrnice umožňuje vstup na území</a:t>
            </a:r>
          </a:p>
          <a:p>
            <a:pPr algn="just"/>
            <a:r>
              <a:rPr lang="cs-CZ" sz="2000" dirty="0" smtClean="0"/>
              <a:t>čl. 6 směrnice 2004/38/ES:  </a:t>
            </a:r>
            <a:r>
              <a:rPr lang="cs-CZ" sz="2000" i="1" dirty="0" smtClean="0"/>
              <a:t>„1. Občané Unie mají právo pobytu na území jiného členského státu po dobu až tří měsíců, aniž by podléhali jakýmkoli podmínkám či formalitám s výjimkou povinnosti být držitelem platného průkazu totožnosti nebo cestovního pasu. 2. Odstavec 1 se použije také na rodinné příslušníky, kteří nejsou státními příslušníky žádného členského státu a tohoto občana Unie doprovázejí nebo následují a kteří jsou držiteli platného cestovního pasu.“</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457200" y="274638"/>
            <a:ext cx="8229600" cy="1786210"/>
          </a:xfrm>
        </p:spPr>
        <p:txBody>
          <a:bodyPr>
            <a:noAutofit/>
          </a:bodyPr>
          <a:lstStyle/>
          <a:p>
            <a:pPr algn="ctr"/>
            <a:r>
              <a:rPr lang="cs-CZ" sz="3600" dirty="0" smtClean="0"/>
              <a:t>Rozdíly v postavení rodinných příslušníků a „obyčejných“ </a:t>
            </a:r>
            <a:r>
              <a:rPr lang="cs-CZ" sz="3600" dirty="0" err="1" smtClean="0"/>
              <a:t>třetizemců</a:t>
            </a:r>
            <a:endParaRPr lang="cs-CZ" sz="3600" dirty="0"/>
          </a:p>
        </p:txBody>
      </p:sp>
      <p:sp>
        <p:nvSpPr>
          <p:cNvPr id="2" name="Zástupný symbol pro obsah 1"/>
          <p:cNvSpPr>
            <a:spLocks noGrp="1"/>
          </p:cNvSpPr>
          <p:nvPr>
            <p:ph idx="1"/>
          </p:nvPr>
        </p:nvSpPr>
        <p:spPr>
          <a:xfrm>
            <a:off x="457200" y="2204864"/>
            <a:ext cx="8229600" cy="3802236"/>
          </a:xfrm>
        </p:spPr>
        <p:txBody>
          <a:bodyPr/>
          <a:lstStyle/>
          <a:p>
            <a:pPr algn="just"/>
            <a:r>
              <a:rPr lang="cs-CZ" sz="1800" dirty="0" smtClean="0"/>
              <a:t>důvody pro neudělení víza jsou vymezené úžeji – viz </a:t>
            </a:r>
            <a:r>
              <a:rPr lang="cs-CZ" sz="1800" dirty="0" err="1" smtClean="0"/>
              <a:t>ust</a:t>
            </a:r>
            <a:r>
              <a:rPr lang="cs-CZ" sz="1800" dirty="0" smtClean="0"/>
              <a:t>. § 20 odst. 5 zákona o pobytu cizinců</a:t>
            </a:r>
          </a:p>
          <a:p>
            <a:pPr algn="just"/>
            <a:r>
              <a:rPr lang="cs-CZ" sz="1800" dirty="0" smtClean="0"/>
              <a:t>negativní rozhodnutí se žadateli oznamuje na formuláři – není upraven právem EU </a:t>
            </a:r>
          </a:p>
          <a:p>
            <a:pPr algn="just"/>
            <a:r>
              <a:rPr lang="cs-CZ" sz="1800" dirty="0" smtClean="0"/>
              <a:t>obsahuje důvody vymezené v § 20 odst. 5 zákona o pobytu cizinců; nepostačuje však pouhé zaškrtnutí příslušného důvodu pro neudělení víza, nýbrž je třeba uvést jasné, přesné a přiléhavé odůvodnění, z něhož lze bezpečně dovodit skutečnosti a úvahy</a:t>
            </a:r>
            <a:r>
              <a:rPr lang="cs-CZ" sz="2800" dirty="0" smtClean="0"/>
              <a:t>, </a:t>
            </a:r>
            <a:r>
              <a:rPr lang="cs-CZ" sz="1800" dirty="0" smtClean="0"/>
              <a:t>které vedly správní orgán k zamítnutí víza z označeného důvodu</a:t>
            </a:r>
          </a:p>
          <a:p>
            <a:pPr algn="just"/>
            <a:r>
              <a:rPr lang="cs-CZ" sz="1800" dirty="0" smtClean="0"/>
              <a:t>význam z hlediska přezkoumatelnosti rozhodnutí, jakož i z hlediska efektivního využití žádosti o nové posouzení důvodů neudělení víza</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3100" dirty="0" smtClean="0"/>
              <a:t>Postavení rodinných příslušníků občanů EU/ČR v připravované cizinecké legislativě </a:t>
            </a:r>
            <a:endParaRPr lang="cs-CZ" dirty="0"/>
          </a:p>
        </p:txBody>
      </p:sp>
      <p:sp>
        <p:nvSpPr>
          <p:cNvPr id="2" name="Zástupný symbol pro obsah 1"/>
          <p:cNvSpPr>
            <a:spLocks noGrp="1"/>
          </p:cNvSpPr>
          <p:nvPr>
            <p:ph idx="1"/>
          </p:nvPr>
        </p:nvSpPr>
        <p:spPr/>
        <p:txBody>
          <a:bodyPr/>
          <a:lstStyle/>
          <a:p>
            <a:pPr algn="just"/>
            <a:r>
              <a:rPr lang="cs-CZ" sz="2400" dirty="0" smtClean="0"/>
              <a:t>Oddělení </a:t>
            </a:r>
            <a:r>
              <a:rPr lang="cs-CZ" sz="2400" dirty="0"/>
              <a:t>právního režimu vstupu a pobytu rodinných příslušníků občanů </a:t>
            </a:r>
            <a:r>
              <a:rPr lang="cs-CZ" sz="2400" dirty="0" smtClean="0"/>
              <a:t>ČŘ </a:t>
            </a:r>
            <a:r>
              <a:rPr lang="cs-CZ" sz="2400" dirty="0"/>
              <a:t>a rodinných příslušníků občanů </a:t>
            </a:r>
            <a:r>
              <a:rPr lang="cs-CZ" sz="2400" dirty="0" smtClean="0"/>
              <a:t>EU </a:t>
            </a:r>
          </a:p>
          <a:p>
            <a:pPr algn="just"/>
            <a:r>
              <a:rPr lang="cs-CZ" sz="2400" dirty="0" smtClean="0"/>
              <a:t>Standard dle směrnice 2004/38/ES do budoucna zaručen pouze občanům EU a rodinným příslušníkům občanů EU/ČR  vykonávající právo volného pohybu</a:t>
            </a:r>
          </a:p>
          <a:p>
            <a:pPr algn="just"/>
            <a:r>
              <a:rPr lang="cs-CZ" sz="2400" dirty="0" smtClean="0"/>
              <a:t>Podmínky vstupu a pobytu ostatních rodinných příslušníků občanů ČR stanoví národní úprava </a:t>
            </a:r>
            <a:endParaRPr lang="cs-CZ" sz="2400" dirty="0"/>
          </a:p>
        </p:txBody>
      </p:sp>
      <p:pic>
        <p:nvPicPr>
          <p:cNvPr id="4" name="Obrázok 3" descr="10.jpg"/>
          <p:cNvPicPr>
            <a:picLocks noChangeAspect="1"/>
          </p:cNvPicPr>
          <p:nvPr/>
        </p:nvPicPr>
        <p:blipFill>
          <a:blip r:embed="rId2" cstate="print"/>
          <a:stretch>
            <a:fillRect/>
          </a:stretch>
        </p:blipFill>
        <p:spPr>
          <a:xfrm>
            <a:off x="2987824" y="4725144"/>
            <a:ext cx="2171700" cy="1905000"/>
          </a:xfrm>
          <a:prstGeom prst="rect">
            <a:avLst/>
          </a:prstGeom>
        </p:spPr>
      </p:pic>
    </p:spTree>
    <p:extLst>
      <p:ext uri="{BB962C8B-B14F-4D97-AF65-F5344CB8AC3E}">
        <p14:creationId xmlns:p14="http://schemas.microsoft.com/office/powerpoint/2010/main" xmlns="" val="3741530155"/>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3100" dirty="0" smtClean="0"/>
              <a:t>Postavení rodinných příslušníků občanů EU/ČR v připravované cizinecké legislativě </a:t>
            </a:r>
            <a:endParaRPr lang="cs-CZ" dirty="0"/>
          </a:p>
        </p:txBody>
      </p:sp>
      <p:sp>
        <p:nvSpPr>
          <p:cNvPr id="2" name="Zástupný symbol pro obsah 1"/>
          <p:cNvSpPr>
            <a:spLocks noGrp="1"/>
          </p:cNvSpPr>
          <p:nvPr>
            <p:ph idx="1"/>
          </p:nvPr>
        </p:nvSpPr>
        <p:spPr/>
        <p:txBody>
          <a:bodyPr/>
          <a:lstStyle/>
          <a:p>
            <a:pPr algn="just"/>
            <a:r>
              <a:rPr lang="cs-CZ" sz="2000" dirty="0" smtClean="0"/>
              <a:t>Vstup a pobyt rodinného příslušníka občana ČR </a:t>
            </a:r>
          </a:p>
          <a:p>
            <a:pPr algn="just"/>
            <a:r>
              <a:rPr lang="cs-CZ" sz="2000" dirty="0" smtClean="0"/>
              <a:t>Udělení schengenského víza se řídí vízovým kodexem (na udělení není právní nárok, podstatné rozšíření důvodů pro zamítnutí žádosti, vyloučení ze soudního přezkumu), národní úprava pouze upravuje nové posouzení důvodů neudělení  schengenského víza</a:t>
            </a:r>
          </a:p>
          <a:p>
            <a:pPr algn="just"/>
            <a:r>
              <a:rPr lang="cs-CZ" sz="2000" dirty="0" smtClean="0"/>
              <a:t>Namísto přechodného pobytu – dlouhodobý pobyt za účelem sloučení s občanem ČR: 1) vyžadován větší počet náležitostí vyžadovaných k žádosti (prostředky k pobytu), 2) podstatně rozšířeny důvody pro zamítnutí žádosti, 3) správní poplatek za vydání či prodloužení platnosti povolení, 4) omezení procesních práv v soudním přezkumu, 5) vyloučení soudního přezkumu (bezpečnost státu)</a:t>
            </a:r>
          </a:p>
          <a:p>
            <a:endParaRPr lang="cs-CZ" sz="2000" dirty="0"/>
          </a:p>
          <a:p>
            <a:endParaRPr lang="cs-CZ" sz="2000" dirty="0" smtClean="0"/>
          </a:p>
          <a:p>
            <a:endParaRPr lang="cs-CZ" sz="2000" dirty="0" smtClean="0"/>
          </a:p>
          <a:p>
            <a:pPr marL="109537" indent="0">
              <a:buNone/>
            </a:pPr>
            <a:endParaRPr lang="cs-CZ" sz="2000" dirty="0"/>
          </a:p>
        </p:txBody>
      </p:sp>
    </p:spTree>
    <p:extLst>
      <p:ext uri="{BB962C8B-B14F-4D97-AF65-F5344CB8AC3E}">
        <p14:creationId xmlns:p14="http://schemas.microsoft.com/office/powerpoint/2010/main" xmlns="" val="333728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fontScale="90000"/>
          </a:bodyPr>
          <a:lstStyle/>
          <a:p>
            <a:pPr algn="ctr"/>
            <a:r>
              <a:rPr lang="cs-CZ" sz="3200" dirty="0" smtClean="0">
                <a:effectLst/>
              </a:rPr>
              <a:t>Účelová manželství uzavřená za účelem získání pobytu v ČR</a:t>
            </a:r>
            <a:endParaRPr lang="cs-CZ" sz="3200" dirty="0"/>
          </a:p>
        </p:txBody>
      </p:sp>
      <p:sp>
        <p:nvSpPr>
          <p:cNvPr id="2" name="Zástupný symbol pro obsah 1"/>
          <p:cNvSpPr>
            <a:spLocks noGrp="1"/>
          </p:cNvSpPr>
          <p:nvPr>
            <p:ph idx="1"/>
          </p:nvPr>
        </p:nvSpPr>
        <p:spPr/>
        <p:txBody>
          <a:bodyPr/>
          <a:lstStyle/>
          <a:p>
            <a:pPr algn="just"/>
            <a:r>
              <a:rPr lang="cs-CZ" sz="2000" dirty="0" smtClean="0"/>
              <a:t>z veřejných zdrojů lze jen těžko  získat konkrétní informace o rozsahu a četnosti tohoto jevu</a:t>
            </a:r>
          </a:p>
          <a:p>
            <a:pPr algn="just"/>
            <a:r>
              <a:rPr lang="cs-CZ" sz="2000" dirty="0" smtClean="0"/>
              <a:t>rozsahem zneužití se mělo v minulosti zabývat Analytické centrum pro ochranu státních hranic a migraci – výstup není veřejně dostupný</a:t>
            </a:r>
          </a:p>
          <a:p>
            <a:pPr algn="just"/>
            <a:r>
              <a:rPr lang="cs-CZ" sz="2000" dirty="0" smtClean="0"/>
              <a:t>publikace Evropské komise „</a:t>
            </a:r>
            <a:r>
              <a:rPr lang="cs-CZ" sz="2000" dirty="0" err="1" smtClean="0"/>
              <a:t>Misuse</a:t>
            </a:r>
            <a:r>
              <a:rPr lang="cs-CZ" sz="2000" dirty="0" smtClean="0"/>
              <a:t> </a:t>
            </a:r>
            <a:r>
              <a:rPr lang="cs-CZ" sz="2000" dirty="0" err="1" smtClean="0"/>
              <a:t>of</a:t>
            </a:r>
            <a:r>
              <a:rPr lang="cs-CZ" sz="2000" dirty="0" smtClean="0"/>
              <a:t> </a:t>
            </a:r>
            <a:r>
              <a:rPr lang="cs-CZ" sz="2000" dirty="0" err="1" smtClean="0"/>
              <a:t>the</a:t>
            </a:r>
            <a:r>
              <a:rPr lang="cs-CZ" sz="2000" dirty="0" smtClean="0"/>
              <a:t> </a:t>
            </a:r>
            <a:r>
              <a:rPr lang="cs-CZ" sz="2000" dirty="0" err="1" smtClean="0"/>
              <a:t>Right</a:t>
            </a:r>
            <a:r>
              <a:rPr lang="cs-CZ" sz="2000" dirty="0" smtClean="0"/>
              <a:t> to </a:t>
            </a:r>
            <a:r>
              <a:rPr lang="cs-CZ" sz="2000" dirty="0" err="1" smtClean="0"/>
              <a:t>Family</a:t>
            </a:r>
            <a:r>
              <a:rPr lang="cs-CZ" sz="2000" dirty="0" smtClean="0"/>
              <a:t> </a:t>
            </a:r>
            <a:r>
              <a:rPr lang="cs-CZ" sz="2000" dirty="0" err="1" smtClean="0"/>
              <a:t>Reunification</a:t>
            </a:r>
            <a:r>
              <a:rPr lang="cs-CZ" sz="2000" dirty="0" smtClean="0"/>
              <a:t> - </a:t>
            </a:r>
            <a:r>
              <a:rPr lang="cs-CZ" sz="2000" dirty="0" err="1" smtClean="0"/>
              <a:t>Marriages</a:t>
            </a:r>
            <a:r>
              <a:rPr lang="cs-CZ" sz="2000" dirty="0" smtClean="0"/>
              <a:t> </a:t>
            </a:r>
            <a:r>
              <a:rPr lang="cs-CZ" sz="2000" dirty="0" err="1" smtClean="0"/>
              <a:t>of</a:t>
            </a:r>
            <a:r>
              <a:rPr lang="cs-CZ" sz="2000" dirty="0" smtClean="0"/>
              <a:t> </a:t>
            </a:r>
            <a:r>
              <a:rPr lang="cs-CZ" sz="2000" dirty="0" err="1" smtClean="0"/>
              <a:t>conveniance</a:t>
            </a:r>
            <a:r>
              <a:rPr lang="cs-CZ" sz="2000" dirty="0" smtClean="0"/>
              <a:t> </a:t>
            </a:r>
            <a:r>
              <a:rPr lang="cs-CZ" sz="2000" dirty="0" err="1" smtClean="0"/>
              <a:t>and</a:t>
            </a:r>
            <a:r>
              <a:rPr lang="cs-CZ" sz="2000" dirty="0" smtClean="0"/>
              <a:t> </a:t>
            </a:r>
            <a:r>
              <a:rPr lang="cs-CZ" sz="2000" dirty="0" err="1" smtClean="0"/>
              <a:t>false</a:t>
            </a:r>
            <a:r>
              <a:rPr lang="cs-CZ" sz="2000" dirty="0" smtClean="0"/>
              <a:t> </a:t>
            </a:r>
            <a:r>
              <a:rPr lang="cs-CZ" sz="2000" dirty="0" err="1" smtClean="0"/>
              <a:t>declarations</a:t>
            </a:r>
            <a:r>
              <a:rPr lang="cs-CZ" sz="2000" dirty="0" smtClean="0"/>
              <a:t> </a:t>
            </a:r>
            <a:r>
              <a:rPr lang="cs-CZ" sz="2000" dirty="0" err="1" smtClean="0"/>
              <a:t>of</a:t>
            </a:r>
            <a:r>
              <a:rPr lang="cs-CZ" sz="2000" dirty="0" smtClean="0"/>
              <a:t> </a:t>
            </a:r>
            <a:r>
              <a:rPr lang="cs-CZ" sz="2000" dirty="0" err="1" smtClean="0"/>
              <a:t>parenthood</a:t>
            </a:r>
            <a:r>
              <a:rPr lang="cs-CZ" sz="2000" dirty="0" smtClean="0"/>
              <a:t>“ z roku 2012</a:t>
            </a:r>
          </a:p>
          <a:p>
            <a:pPr algn="just"/>
            <a:r>
              <a:rPr lang="cs-CZ" sz="2000" dirty="0" smtClean="0"/>
              <a:t>publikace Norského imigračního úřadu (UDI) „</a:t>
            </a:r>
            <a:r>
              <a:rPr lang="en-US" sz="2000" dirty="0" smtClean="0"/>
              <a:t>Marriages of convenience: A comparative study</a:t>
            </a:r>
            <a:r>
              <a:rPr lang="cs-CZ" sz="2000" dirty="0" smtClean="0"/>
              <a:t> </a:t>
            </a:r>
            <a:r>
              <a:rPr lang="cs-CZ" sz="2000" dirty="0" err="1" smtClean="0"/>
              <a:t>Rules</a:t>
            </a:r>
            <a:r>
              <a:rPr lang="cs-CZ" sz="2000" dirty="0" smtClean="0"/>
              <a:t> </a:t>
            </a:r>
            <a:r>
              <a:rPr lang="cs-CZ" sz="2000" dirty="0" err="1" smtClean="0"/>
              <a:t>and</a:t>
            </a:r>
            <a:r>
              <a:rPr lang="cs-CZ" sz="2000" dirty="0" smtClean="0"/>
              <a:t> </a:t>
            </a:r>
            <a:r>
              <a:rPr lang="cs-CZ" sz="2000" dirty="0" err="1" smtClean="0"/>
              <a:t>practices</a:t>
            </a:r>
            <a:r>
              <a:rPr lang="cs-CZ" sz="2000" dirty="0" smtClean="0"/>
              <a:t> in </a:t>
            </a:r>
            <a:r>
              <a:rPr lang="cs-CZ" sz="2000" dirty="0" err="1" smtClean="0"/>
              <a:t>Norway</a:t>
            </a:r>
            <a:r>
              <a:rPr lang="cs-CZ" sz="2000" dirty="0" smtClean="0"/>
              <a:t>, </a:t>
            </a:r>
            <a:r>
              <a:rPr lang="cs-CZ" sz="2000" dirty="0" err="1" smtClean="0"/>
              <a:t>Sweden</a:t>
            </a:r>
            <a:r>
              <a:rPr lang="cs-CZ" sz="2000" dirty="0" smtClean="0"/>
              <a:t>, </a:t>
            </a:r>
            <a:r>
              <a:rPr lang="cs-CZ" sz="2000" dirty="0" err="1" smtClean="0"/>
              <a:t>Germany</a:t>
            </a:r>
            <a:r>
              <a:rPr lang="cs-CZ" sz="2000" dirty="0" smtClean="0"/>
              <a:t>, </a:t>
            </a:r>
            <a:r>
              <a:rPr lang="cs-CZ" sz="2000" dirty="0" err="1" smtClean="0"/>
              <a:t>Denmark</a:t>
            </a:r>
            <a:r>
              <a:rPr lang="cs-CZ" sz="2000" dirty="0" smtClean="0"/>
              <a:t> </a:t>
            </a:r>
            <a:r>
              <a:rPr lang="cs-CZ" sz="2000" dirty="0" err="1" smtClean="0"/>
              <a:t>and</a:t>
            </a:r>
            <a:r>
              <a:rPr lang="cs-CZ" sz="2000" dirty="0" smtClean="0"/>
              <a:t> </a:t>
            </a:r>
            <a:r>
              <a:rPr lang="cs-CZ" sz="2000" dirty="0" err="1" smtClean="0"/>
              <a:t>the</a:t>
            </a:r>
            <a:r>
              <a:rPr lang="cs-CZ" sz="2000" dirty="0" smtClean="0"/>
              <a:t> </a:t>
            </a:r>
            <a:r>
              <a:rPr lang="cs-CZ" sz="2000" dirty="0" err="1" smtClean="0"/>
              <a:t>Netherlands</a:t>
            </a:r>
            <a:r>
              <a:rPr lang="cs-CZ" sz="2000" dirty="0" smtClean="0"/>
              <a:t>“  z roku 2011</a:t>
            </a:r>
          </a:p>
          <a:p>
            <a:endParaRPr lang="cs-CZ" dirty="0"/>
          </a:p>
        </p:txBody>
      </p:sp>
      <p:pic>
        <p:nvPicPr>
          <p:cNvPr id="4" name="Obrázok 3" descr="Boj-o-lásku.jpg"/>
          <p:cNvPicPr>
            <a:picLocks noChangeAspect="1"/>
          </p:cNvPicPr>
          <p:nvPr/>
        </p:nvPicPr>
        <p:blipFill>
          <a:blip r:embed="rId2" cstate="print"/>
          <a:stretch>
            <a:fillRect/>
          </a:stretch>
        </p:blipFill>
        <p:spPr>
          <a:xfrm>
            <a:off x="3275856" y="5301208"/>
            <a:ext cx="1800200" cy="1317746"/>
          </a:xfrm>
          <a:prstGeom prst="rect">
            <a:avLst/>
          </a:prstGeom>
        </p:spPr>
      </p:pic>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6942</TotalTime>
  <Words>3664</Words>
  <Application>Microsoft Office PowerPoint</Application>
  <PresentationFormat>Předvádění na obrazovce (4:3)</PresentationFormat>
  <Paragraphs>190</Paragraphs>
  <Slides>30</Slides>
  <Notes>5</Notes>
  <HiddenSlides>0</HiddenSlides>
  <MMClips>0</MMClips>
  <ScaleCrop>false</ScaleCrop>
  <HeadingPairs>
    <vt:vector size="4" baseType="variant">
      <vt:variant>
        <vt:lpstr>Motiv</vt:lpstr>
      </vt:variant>
      <vt:variant>
        <vt:i4>1</vt:i4>
      </vt:variant>
      <vt:variant>
        <vt:lpstr>Nadpisy snímků</vt:lpstr>
      </vt:variant>
      <vt:variant>
        <vt:i4>30</vt:i4>
      </vt:variant>
    </vt:vector>
  </HeadingPairs>
  <TitlesOfParts>
    <vt:vector size="31" baseType="lpstr">
      <vt:lpstr>Metro</vt:lpstr>
      <vt:lpstr> Prokazování účelového manželství v procesu udělování krátkodobých víz rodinným příslušníkům občanů ČR/EU  Účelové otcovství v pobytových řízeních </vt:lpstr>
      <vt:lpstr>Struktura příspěvku </vt:lpstr>
      <vt:lpstr>Právní rámec vízového procesu – „obyčejní“ třetizemci</vt:lpstr>
      <vt:lpstr>Právní rámec vízového procesu – rodinní příslušníci</vt:lpstr>
      <vt:lpstr>Rozdíly v postavení rodinných příslušníků a „obyčejných“ třetizemců</vt:lpstr>
      <vt:lpstr>Rozdíly v postavení rodinných příslušníků a „obyčejných“ třetizemců</vt:lpstr>
      <vt:lpstr>Postavení rodinných příslušníků občanů EU/ČR v připravované cizinecké legislativě </vt:lpstr>
      <vt:lpstr>Postavení rodinných příslušníků občanů EU/ČR v připravované cizinecké legislativě </vt:lpstr>
      <vt:lpstr>Účelová manželství uzavřená za účelem získání pobytu v ČR</vt:lpstr>
      <vt:lpstr>Počty krátkodobých víz udělených rodinným příslušníkům občanů EU/ČR</vt:lpstr>
      <vt:lpstr>Podněty VOP týkající se účelových manželství</vt:lpstr>
      <vt:lpstr>Účelová manželství v cizineckém právu ČR</vt:lpstr>
      <vt:lpstr>Účelová manželství v cizineckém právu ČR Co je účelové manželství, kdo a jak jej prokazuje?</vt:lpstr>
      <vt:lpstr>Účelová manželství v cizineckém právu ČR Co je účelové manželství, kdo a jak jej prokazuje?</vt:lpstr>
      <vt:lpstr>Účelová manželství v cizineckém právu ČR Co je účelové manželství, kdo a jak jej prokazuje?</vt:lpstr>
      <vt:lpstr>Účelová manželství v cizineckém právu ČR Co je účelové manželství, kdo a jak jej prokazuje?</vt:lpstr>
      <vt:lpstr>Účelová manželství v cizineckém právu ČR Co je účelové manželství, kdo a jak jej prokazuje?</vt:lpstr>
      <vt:lpstr>Účelová manželství v cizineckém právu ČR Co je účelové manželství, kdo a jak jej prokazuje?</vt:lpstr>
      <vt:lpstr>Procesní postavení občana ČR/EU</vt:lpstr>
      <vt:lpstr>Záznamy z pohovorů</vt:lpstr>
      <vt:lpstr>Seznámení se s podklady pro vydání rozhodnutí</vt:lpstr>
      <vt:lpstr>Zákaz uvádění nových skutečností</vt:lpstr>
      <vt:lpstr>Účelové uznání otcovství</vt:lpstr>
      <vt:lpstr>Napomáhání k nelegálnímu pobytu</vt:lpstr>
      <vt:lpstr>Právní úprava v zákoně o pobytu cizinců</vt:lpstr>
      <vt:lpstr>Evropská legislativa</vt:lpstr>
      <vt:lpstr>Judikatura NSS</vt:lpstr>
      <vt:lpstr>Nejlepší zájem dítěte</vt:lpstr>
      <vt:lpstr>Problematické aspekty</vt:lpstr>
      <vt:lpstr>Snímek 30</vt:lpstr>
    </vt:vector>
  </TitlesOfParts>
  <Company>Your Organization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Případová studie: pobyt cizince za účelem zaměstnání</dc:title>
  <dc:creator>Your User Name</dc:creator>
  <cp:lastModifiedBy>Michaela Tkacova</cp:lastModifiedBy>
  <cp:revision>674</cp:revision>
  <cp:lastPrinted>2013-03-25T08:51:21Z</cp:lastPrinted>
  <dcterms:created xsi:type="dcterms:W3CDTF">2010-06-26T14:15:09Z</dcterms:created>
  <dcterms:modified xsi:type="dcterms:W3CDTF">2013-11-29T11:51:28Z</dcterms:modified>
</cp:coreProperties>
</file>